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42" r:id="rId1"/>
    <p:sldMasterId id="2147483864" r:id="rId2"/>
  </p:sldMasterIdLst>
  <p:notesMasterIdLst>
    <p:notesMasterId r:id="rId173"/>
  </p:notesMasterIdLst>
  <p:sldIdLst>
    <p:sldId id="421" r:id="rId3"/>
    <p:sldId id="529" r:id="rId4"/>
    <p:sldId id="530" r:id="rId5"/>
    <p:sldId id="531" r:id="rId6"/>
    <p:sldId id="422" r:id="rId7"/>
    <p:sldId id="528" r:id="rId8"/>
    <p:sldId id="507" r:id="rId9"/>
    <p:sldId id="423" r:id="rId10"/>
    <p:sldId id="424" r:id="rId11"/>
    <p:sldId id="426" r:id="rId12"/>
    <p:sldId id="425" r:id="rId13"/>
    <p:sldId id="427" r:id="rId14"/>
    <p:sldId id="510" r:id="rId15"/>
    <p:sldId id="523" r:id="rId16"/>
    <p:sldId id="522" r:id="rId17"/>
    <p:sldId id="286" r:id="rId18"/>
    <p:sldId id="327" r:id="rId19"/>
    <p:sldId id="328" r:id="rId20"/>
    <p:sldId id="343" r:id="rId21"/>
    <p:sldId id="344" r:id="rId22"/>
    <p:sldId id="345" r:id="rId23"/>
    <p:sldId id="346" r:id="rId24"/>
    <p:sldId id="347" r:id="rId25"/>
    <p:sldId id="504" r:id="rId26"/>
    <p:sldId id="505" r:id="rId27"/>
    <p:sldId id="306" r:id="rId28"/>
    <p:sldId id="310" r:id="rId29"/>
    <p:sldId id="309" r:id="rId30"/>
    <p:sldId id="311" r:id="rId31"/>
    <p:sldId id="308" r:id="rId32"/>
    <p:sldId id="312" r:id="rId33"/>
    <p:sldId id="313" r:id="rId34"/>
    <p:sldId id="508" r:id="rId35"/>
    <p:sldId id="342" r:id="rId36"/>
    <p:sldId id="287" r:id="rId37"/>
    <p:sldId id="520" r:id="rId38"/>
    <p:sldId id="460" r:id="rId39"/>
    <p:sldId id="484" r:id="rId40"/>
    <p:sldId id="485" r:id="rId41"/>
    <p:sldId id="506" r:id="rId42"/>
    <p:sldId id="515" r:id="rId43"/>
    <p:sldId id="324" r:id="rId44"/>
    <p:sldId id="325" r:id="rId45"/>
    <p:sldId id="326" r:id="rId46"/>
    <p:sldId id="503" r:id="rId47"/>
    <p:sldId id="294" r:id="rId48"/>
    <p:sldId id="317" r:id="rId49"/>
    <p:sldId id="305" r:id="rId50"/>
    <p:sldId id="296" r:id="rId51"/>
    <p:sldId id="295" r:id="rId52"/>
    <p:sldId id="489" r:id="rId53"/>
    <p:sldId id="322" r:id="rId54"/>
    <p:sldId id="512" r:id="rId55"/>
    <p:sldId id="350" r:id="rId56"/>
    <p:sldId id="498" r:id="rId57"/>
    <p:sldId id="353" r:id="rId58"/>
    <p:sldId id="351" r:id="rId59"/>
    <p:sldId id="354" r:id="rId60"/>
    <p:sldId id="358" r:id="rId61"/>
    <p:sldId id="352" r:id="rId62"/>
    <p:sldId id="355" r:id="rId63"/>
    <p:sldId id="361" r:id="rId64"/>
    <p:sldId id="513" r:id="rId65"/>
    <p:sldId id="514" r:id="rId66"/>
    <p:sldId id="368" r:id="rId67"/>
    <p:sldId id="369" r:id="rId68"/>
    <p:sldId id="370" r:id="rId69"/>
    <p:sldId id="371" r:id="rId70"/>
    <p:sldId id="372" r:id="rId71"/>
    <p:sldId id="360" r:id="rId72"/>
    <p:sldId id="451" r:id="rId73"/>
    <p:sldId id="359" r:id="rId74"/>
    <p:sldId id="373" r:id="rId75"/>
    <p:sldId id="410" r:id="rId76"/>
    <p:sldId id="411" r:id="rId77"/>
    <p:sldId id="412" r:id="rId78"/>
    <p:sldId id="413" r:id="rId79"/>
    <p:sldId id="414" r:id="rId80"/>
    <p:sldId id="415" r:id="rId81"/>
    <p:sldId id="441" r:id="rId82"/>
    <p:sldId id="442" r:id="rId83"/>
    <p:sldId id="491" r:id="rId84"/>
    <p:sldId id="375" r:id="rId85"/>
    <p:sldId id="376" r:id="rId86"/>
    <p:sldId id="378" r:id="rId87"/>
    <p:sldId id="374" r:id="rId88"/>
    <p:sldId id="377" r:id="rId89"/>
    <p:sldId id="499" r:id="rId90"/>
    <p:sldId id="490" r:id="rId91"/>
    <p:sldId id="444" r:id="rId92"/>
    <p:sldId id="445" r:id="rId93"/>
    <p:sldId id="446" r:id="rId94"/>
    <p:sldId id="447" r:id="rId95"/>
    <p:sldId id="450" r:id="rId96"/>
    <p:sldId id="500" r:id="rId97"/>
    <p:sldId id="521" r:id="rId98"/>
    <p:sldId id="401" r:id="rId99"/>
    <p:sldId id="314" r:id="rId100"/>
    <p:sldId id="379" r:id="rId101"/>
    <p:sldId id="380" r:id="rId102"/>
    <p:sldId id="381" r:id="rId103"/>
    <p:sldId id="382" r:id="rId104"/>
    <p:sldId id="383" r:id="rId105"/>
    <p:sldId id="384" r:id="rId106"/>
    <p:sldId id="385" r:id="rId107"/>
    <p:sldId id="386" r:id="rId108"/>
    <p:sldId id="387" r:id="rId109"/>
    <p:sldId id="388" r:id="rId110"/>
    <p:sldId id="389" r:id="rId111"/>
    <p:sldId id="390" r:id="rId112"/>
    <p:sldId id="391" r:id="rId113"/>
    <p:sldId id="392" r:id="rId114"/>
    <p:sldId id="393" r:id="rId115"/>
    <p:sldId id="394" r:id="rId116"/>
    <p:sldId id="395" r:id="rId117"/>
    <p:sldId id="396" r:id="rId118"/>
    <p:sldId id="397" r:id="rId119"/>
    <p:sldId id="398" r:id="rId120"/>
    <p:sldId id="399" r:id="rId121"/>
    <p:sldId id="400" r:id="rId122"/>
    <p:sldId id="501" r:id="rId123"/>
    <p:sldId id="492" r:id="rId124"/>
    <p:sldId id="437" r:id="rId125"/>
    <p:sldId id="404" r:id="rId126"/>
    <p:sldId id="406" r:id="rId127"/>
    <p:sldId id="407" r:id="rId128"/>
    <p:sldId id="408" r:id="rId129"/>
    <p:sldId id="493" r:id="rId130"/>
    <p:sldId id="443" r:id="rId131"/>
    <p:sldId id="449" r:id="rId132"/>
    <p:sldId id="409" r:id="rId133"/>
    <p:sldId id="416" r:id="rId134"/>
    <p:sldId id="518" r:id="rId135"/>
    <p:sldId id="519" r:id="rId136"/>
    <p:sldId id="417" r:id="rId137"/>
    <p:sldId id="418" r:id="rId138"/>
    <p:sldId id="419" r:id="rId139"/>
    <p:sldId id="420" r:id="rId140"/>
    <p:sldId id="429" r:id="rId141"/>
    <p:sldId id="494" r:id="rId142"/>
    <p:sldId id="430" r:id="rId143"/>
    <p:sldId id="431" r:id="rId144"/>
    <p:sldId id="432" r:id="rId145"/>
    <p:sldId id="433" r:id="rId146"/>
    <p:sldId id="434" r:id="rId147"/>
    <p:sldId id="435" r:id="rId148"/>
    <p:sldId id="436" r:id="rId149"/>
    <p:sldId id="438" r:id="rId150"/>
    <p:sldId id="440" r:id="rId151"/>
    <p:sldId id="483" r:id="rId152"/>
    <p:sldId id="502" r:id="rId153"/>
    <p:sldId id="495" r:id="rId154"/>
    <p:sldId id="524" r:id="rId155"/>
    <p:sldId id="525" r:id="rId156"/>
    <p:sldId id="526" r:id="rId157"/>
    <p:sldId id="527" r:id="rId158"/>
    <p:sldId id="462" r:id="rId159"/>
    <p:sldId id="476" r:id="rId160"/>
    <p:sldId id="477" r:id="rId161"/>
    <p:sldId id="478" r:id="rId162"/>
    <p:sldId id="479" r:id="rId163"/>
    <p:sldId id="480" r:id="rId164"/>
    <p:sldId id="481" r:id="rId165"/>
    <p:sldId id="482" r:id="rId166"/>
    <p:sldId id="486" r:id="rId167"/>
    <p:sldId id="496" r:id="rId168"/>
    <p:sldId id="497" r:id="rId169"/>
    <p:sldId id="487" r:id="rId170"/>
    <p:sldId id="488" r:id="rId171"/>
    <p:sldId id="256" r:id="rId172"/>
  </p:sldIdLst>
  <p:sldSz cx="13004800" cy="9753600"/>
  <p:notesSz cx="6858000" cy="9144000"/>
  <p:defaultTextStyle>
    <a:defPPr>
      <a:defRPr lang="en-US"/>
    </a:defPPr>
    <a:lvl1pPr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1pPr>
    <a:lvl2pPr marL="4572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2pPr>
    <a:lvl3pPr marL="9144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3pPr>
    <a:lvl4pPr marL="13716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4pPr>
    <a:lvl5pPr marL="18288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5pPr>
    <a:lvl6pPr marL="22860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6pPr>
    <a:lvl7pPr marL="27432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7pPr>
    <a:lvl8pPr marL="32004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8pPr>
    <a:lvl9pPr marL="36576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9pPr>
  </p:defaultTextStyle>
  <p:extLst>
    <p:ext uri="{521415D9-36F7-43E2-AB2F-B90AF26B5E84}">
      <p14:sectionLst xmlns:p14="http://schemas.microsoft.com/office/powerpoint/2010/main">
        <p14:section name="Default Section" id="{090537E8-E528-2F49-A904-A121FA1DEDE7}">
          <p14:sldIdLst>
            <p14:sldId id="421"/>
            <p14:sldId id="529"/>
            <p14:sldId id="530"/>
            <p14:sldId id="531"/>
          </p14:sldIdLst>
        </p14:section>
        <p14:section name="Kick starting" id="{AD3B9E90-89AD-EF4D-9564-9A87B0B9D7F3}">
          <p14:sldIdLst>
            <p14:sldId id="422"/>
            <p14:sldId id="528"/>
            <p14:sldId id="507"/>
            <p14:sldId id="423"/>
            <p14:sldId id="424"/>
            <p14:sldId id="426"/>
            <p14:sldId id="425"/>
          </p14:sldIdLst>
        </p14:section>
        <p14:section name="Introduction to Agile" id="{1444C3E7-53CC-3849-AB08-12103FA52543}">
          <p14:sldIdLst>
            <p14:sldId id="427"/>
            <p14:sldId id="510"/>
            <p14:sldId id="523"/>
            <p14:sldId id="522"/>
            <p14:sldId id="286"/>
            <p14:sldId id="327"/>
            <p14:sldId id="328"/>
            <p14:sldId id="343"/>
            <p14:sldId id="344"/>
            <p14:sldId id="345"/>
            <p14:sldId id="346"/>
            <p14:sldId id="347"/>
            <p14:sldId id="504"/>
            <p14:sldId id="505"/>
            <p14:sldId id="306"/>
            <p14:sldId id="310"/>
            <p14:sldId id="309"/>
            <p14:sldId id="311"/>
            <p14:sldId id="308"/>
            <p14:sldId id="312"/>
            <p14:sldId id="313"/>
            <p14:sldId id="508"/>
            <p14:sldId id="342"/>
            <p14:sldId id="287"/>
            <p14:sldId id="520"/>
            <p14:sldId id="460"/>
            <p14:sldId id="484"/>
            <p14:sldId id="485"/>
            <p14:sldId id="506"/>
            <p14:sldId id="515"/>
            <p14:sldId id="324"/>
            <p14:sldId id="325"/>
            <p14:sldId id="326"/>
            <p14:sldId id="503"/>
            <p14:sldId id="294"/>
            <p14:sldId id="317"/>
            <p14:sldId id="305"/>
            <p14:sldId id="296"/>
            <p14:sldId id="295"/>
            <p14:sldId id="489"/>
            <p14:sldId id="322"/>
            <p14:sldId id="512"/>
            <p14:sldId id="350"/>
            <p14:sldId id="498"/>
          </p14:sldIdLst>
        </p14:section>
        <p14:section name="User Stories and Personas" id="{B01C37D2-4D47-4F43-9BD7-2AA6CE65CB32}">
          <p14:sldIdLst>
            <p14:sldId id="353"/>
            <p14:sldId id="351"/>
            <p14:sldId id="354"/>
            <p14:sldId id="358"/>
            <p14:sldId id="352"/>
            <p14:sldId id="355"/>
            <p14:sldId id="361"/>
            <p14:sldId id="513"/>
            <p14:sldId id="514"/>
            <p14:sldId id="368"/>
            <p14:sldId id="369"/>
            <p14:sldId id="370"/>
            <p14:sldId id="371"/>
            <p14:sldId id="372"/>
            <p14:sldId id="360"/>
            <p14:sldId id="451"/>
            <p14:sldId id="359"/>
            <p14:sldId id="373"/>
            <p14:sldId id="410"/>
            <p14:sldId id="411"/>
            <p14:sldId id="412"/>
            <p14:sldId id="413"/>
            <p14:sldId id="414"/>
            <p14:sldId id="415"/>
            <p14:sldId id="441"/>
            <p14:sldId id="442"/>
            <p14:sldId id="491"/>
            <p14:sldId id="375"/>
            <p14:sldId id="376"/>
            <p14:sldId id="378"/>
            <p14:sldId id="374"/>
            <p14:sldId id="377"/>
            <p14:sldId id="499"/>
          </p14:sldIdLst>
        </p14:section>
        <p14:section name="Story Estimation" id="{64952693-B74B-4B41-A276-E2AF00632ABA}">
          <p14:sldIdLst>
            <p14:sldId id="490"/>
            <p14:sldId id="444"/>
            <p14:sldId id="445"/>
            <p14:sldId id="446"/>
            <p14:sldId id="447"/>
            <p14:sldId id="450"/>
            <p14:sldId id="500"/>
            <p14:sldId id="521"/>
          </p14:sldIdLst>
        </p14:section>
        <p14:section name="Project Stages" id="{201DB1AF-C9E5-F147-AAA1-8078599141AB}">
          <p14:sldIdLst>
            <p14:sldId id="401"/>
            <p14:sldId id="314"/>
          </p14:sldIdLst>
        </p14:section>
        <p14:section name="Inception" id="{E0C50E08-71E0-4B4B-8A8A-51532B15322F}">
          <p14:sldIdLst>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501"/>
          </p14:sldIdLst>
        </p14:section>
        <p14:section name="Delivery" id="{7728641A-5ED5-4C4A-9DD2-5C2CBD8C5030}">
          <p14:sldIdLst>
            <p14:sldId id="492"/>
            <p14:sldId id="437"/>
            <p14:sldId id="404"/>
            <p14:sldId id="406"/>
            <p14:sldId id="407"/>
            <p14:sldId id="408"/>
            <p14:sldId id="493"/>
            <p14:sldId id="443"/>
            <p14:sldId id="449"/>
            <p14:sldId id="409"/>
            <p14:sldId id="416"/>
            <p14:sldId id="518"/>
            <p14:sldId id="519"/>
            <p14:sldId id="417"/>
            <p14:sldId id="418"/>
            <p14:sldId id="419"/>
            <p14:sldId id="420"/>
            <p14:sldId id="429"/>
            <p14:sldId id="494"/>
            <p14:sldId id="430"/>
            <p14:sldId id="431"/>
            <p14:sldId id="432"/>
            <p14:sldId id="433"/>
            <p14:sldId id="434"/>
            <p14:sldId id="435"/>
            <p14:sldId id="436"/>
            <p14:sldId id="438"/>
            <p14:sldId id="440"/>
            <p14:sldId id="483"/>
            <p14:sldId id="502"/>
          </p14:sldIdLst>
        </p14:section>
        <p14:section name="Planning and Tracking" id="{9BB3CB2D-AC3E-2D47-85FC-CFA9CC3C22E3}">
          <p14:sldIdLst>
            <p14:sldId id="495"/>
            <p14:sldId id="524"/>
            <p14:sldId id="525"/>
            <p14:sldId id="526"/>
            <p14:sldId id="527"/>
            <p14:sldId id="462"/>
            <p14:sldId id="476"/>
            <p14:sldId id="477"/>
            <p14:sldId id="478"/>
            <p14:sldId id="479"/>
            <p14:sldId id="480"/>
            <p14:sldId id="481"/>
            <p14:sldId id="482"/>
            <p14:sldId id="486"/>
            <p14:sldId id="496"/>
          </p14:sldIdLst>
        </p14:section>
        <p14:section name="Closing" id="{BD3A45AB-2DDC-CB41-85A5-A5C134C4A480}">
          <p14:sldIdLst>
            <p14:sldId id="497"/>
            <p14:sldId id="487"/>
            <p14:sldId id="488"/>
            <p14:sldId id="2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F80"/>
    <a:srgbClr val="0078BF"/>
    <a:srgbClr val="FD8A08"/>
    <a:srgbClr val="FF6666"/>
    <a:srgbClr val="AC2269"/>
    <a:srgbClr val="680055"/>
    <a:srgbClr val="131312"/>
    <a:srgbClr val="B5C408"/>
    <a:srgbClr val="7FCBD8"/>
    <a:srgbClr val="33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58360" autoAdjust="0"/>
  </p:normalViewPr>
  <p:slideViewPr>
    <p:cSldViewPr>
      <p:cViewPr>
        <p:scale>
          <a:sx n="70" d="100"/>
          <a:sy n="70" d="100"/>
        </p:scale>
        <p:origin x="-1160" y="600"/>
      </p:cViewPr>
      <p:guideLst>
        <p:guide orient="horz" pos="3072"/>
        <p:guide pos="4096"/>
      </p:guideLst>
    </p:cSldViewPr>
  </p:slideViewPr>
  <p:outlineViewPr>
    <p:cViewPr>
      <p:scale>
        <a:sx n="33" d="100"/>
        <a:sy n="33" d="100"/>
      </p:scale>
      <p:origin x="0" y="11280"/>
    </p:cViewPr>
  </p:outlineViewPr>
  <p:notesTextViewPr>
    <p:cViewPr>
      <p:scale>
        <a:sx n="100" d="100"/>
        <a:sy n="100" d="100"/>
      </p:scale>
      <p:origin x="0" y="0"/>
    </p:cViewPr>
  </p:notesTextViewPr>
  <p:sorterViewPr>
    <p:cViewPr>
      <p:scale>
        <a:sx n="66" d="100"/>
        <a:sy n="66" d="100"/>
      </p:scale>
      <p:origin x="0" y="11264"/>
    </p:cViewPr>
  </p:sorterViewPr>
  <p:notesViewPr>
    <p:cSldViewPr>
      <p:cViewPr varScale="1">
        <p:scale>
          <a:sx n="105" d="100"/>
          <a:sy n="105" d="100"/>
        </p:scale>
        <p:origin x="-43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73" Type="http://schemas.openxmlformats.org/officeDocument/2006/relationships/notesMaster" Target="notesMasters/notesMaster1.xml"/><Relationship Id="rId174" Type="http://schemas.openxmlformats.org/officeDocument/2006/relationships/printerSettings" Target="printerSettings/printerSettings1.bin"/><Relationship Id="rId175" Type="http://schemas.openxmlformats.org/officeDocument/2006/relationships/presProps" Target="presProps.xml"/><Relationship Id="rId176" Type="http://schemas.openxmlformats.org/officeDocument/2006/relationships/viewProps" Target="viewProps.xml"/><Relationship Id="rId177" Type="http://schemas.openxmlformats.org/officeDocument/2006/relationships/theme" Target="theme/theme1.xml"/><Relationship Id="rId178"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A9B8FB-3F75-4BE2-A163-1A6C07A4B3A3}" type="doc">
      <dgm:prSet loTypeId="urn:microsoft.com/office/officeart/2005/8/layout/arrow2" loCatId="process" qsTypeId="urn:microsoft.com/office/officeart/2005/8/quickstyle/simple1" qsCatId="simple" csTypeId="urn:microsoft.com/office/officeart/2005/8/colors/accent2_1" csCatId="accent2" phldr="1"/>
      <dgm:spPr/>
      <dgm:t>
        <a:bodyPr/>
        <a:lstStyle/>
        <a:p>
          <a:endParaRPr lang="en-US"/>
        </a:p>
      </dgm:t>
    </dgm:pt>
    <dgm:pt modelId="{B46103A3-1B8B-4F96-96C8-D20EC240DFC8}">
      <dgm:prSet phldrT="[Text]"/>
      <dgm:spPr/>
      <dgm:t>
        <a:bodyPr/>
        <a:lstStyle/>
        <a:p>
          <a:r>
            <a:rPr lang="en-US" dirty="0" smtClean="0"/>
            <a:t>Trial Iterations</a:t>
          </a:r>
          <a:endParaRPr lang="en-US" dirty="0"/>
        </a:p>
      </dgm:t>
    </dgm:pt>
    <dgm:pt modelId="{FA0742B3-D9F3-4897-B7C4-314F2BD127FD}" type="parTrans" cxnId="{66A98EE5-4073-4F99-AF03-2EB673E8E4AB}">
      <dgm:prSet/>
      <dgm:spPr/>
      <dgm:t>
        <a:bodyPr/>
        <a:lstStyle/>
        <a:p>
          <a:endParaRPr lang="en-US"/>
        </a:p>
      </dgm:t>
    </dgm:pt>
    <dgm:pt modelId="{83DD677A-1E96-4685-B079-97348DF1794F}" type="sibTrans" cxnId="{66A98EE5-4073-4F99-AF03-2EB673E8E4AB}">
      <dgm:prSet/>
      <dgm:spPr/>
      <dgm:t>
        <a:bodyPr/>
        <a:lstStyle/>
        <a:p>
          <a:endParaRPr lang="en-US"/>
        </a:p>
      </dgm:t>
    </dgm:pt>
    <dgm:pt modelId="{A8AF4C6D-B766-490A-959F-D4072E84B5A6}">
      <dgm:prSet phldrT="[Text]"/>
      <dgm:spPr/>
      <dgm:t>
        <a:bodyPr/>
        <a:lstStyle/>
        <a:p>
          <a:r>
            <a:rPr lang="en-US" dirty="0" smtClean="0"/>
            <a:t>Educated Guess</a:t>
          </a:r>
          <a:endParaRPr lang="en-US" dirty="0"/>
        </a:p>
      </dgm:t>
    </dgm:pt>
    <dgm:pt modelId="{3567761B-0738-467B-BD57-8B9CA6BFF949}" type="parTrans" cxnId="{EA0A817A-56C4-42BA-937B-627B668C09E1}">
      <dgm:prSet/>
      <dgm:spPr/>
      <dgm:t>
        <a:bodyPr/>
        <a:lstStyle/>
        <a:p>
          <a:endParaRPr lang="en-US"/>
        </a:p>
      </dgm:t>
    </dgm:pt>
    <dgm:pt modelId="{2C636F63-7219-4ACE-9E96-6BA3071BC884}" type="sibTrans" cxnId="{EA0A817A-56C4-42BA-937B-627B668C09E1}">
      <dgm:prSet/>
      <dgm:spPr/>
      <dgm:t>
        <a:bodyPr/>
        <a:lstStyle/>
        <a:p>
          <a:endParaRPr lang="en-US"/>
        </a:p>
      </dgm:t>
    </dgm:pt>
    <dgm:pt modelId="{935E6DE3-A003-46F0-96B9-8715323CD722}">
      <dgm:prSet phldrT="[Text]"/>
      <dgm:spPr/>
      <dgm:t>
        <a:bodyPr/>
        <a:lstStyle/>
        <a:p>
          <a:r>
            <a:rPr lang="en-US" dirty="0" smtClean="0"/>
            <a:t>Experience</a:t>
          </a:r>
          <a:endParaRPr lang="en-US" dirty="0"/>
        </a:p>
      </dgm:t>
    </dgm:pt>
    <dgm:pt modelId="{5C368E24-5AFF-4D6E-9C60-9CEEB2C94FD0}" type="parTrans" cxnId="{666567AF-3732-41C1-8868-A3FC68C9D654}">
      <dgm:prSet/>
      <dgm:spPr/>
      <dgm:t>
        <a:bodyPr/>
        <a:lstStyle/>
        <a:p>
          <a:endParaRPr lang="en-US"/>
        </a:p>
      </dgm:t>
    </dgm:pt>
    <dgm:pt modelId="{C900D846-03AE-45EF-B8B4-DC4112045A06}" type="sibTrans" cxnId="{666567AF-3732-41C1-8868-A3FC68C9D654}">
      <dgm:prSet/>
      <dgm:spPr/>
      <dgm:t>
        <a:bodyPr/>
        <a:lstStyle/>
        <a:p>
          <a:endParaRPr lang="en-US"/>
        </a:p>
      </dgm:t>
    </dgm:pt>
    <dgm:pt modelId="{3FB42EA9-B2CF-46ED-B884-1F7221399888}">
      <dgm:prSet phldrT="[Text]"/>
      <dgm:spPr/>
      <dgm:t>
        <a:bodyPr/>
        <a:lstStyle/>
        <a:p>
          <a:r>
            <a:rPr lang="en-US" dirty="0" smtClean="0"/>
            <a:t>Velocity Planning Games</a:t>
          </a:r>
          <a:endParaRPr lang="en-US" dirty="0"/>
        </a:p>
      </dgm:t>
    </dgm:pt>
    <dgm:pt modelId="{B3538BFD-149E-4A57-A73B-65FB4E78BD05}" type="parTrans" cxnId="{07D24451-EBCC-4725-B090-CEBF5DEE1BB5}">
      <dgm:prSet/>
      <dgm:spPr/>
      <dgm:t>
        <a:bodyPr/>
        <a:lstStyle/>
        <a:p>
          <a:endParaRPr lang="en-US"/>
        </a:p>
      </dgm:t>
    </dgm:pt>
    <dgm:pt modelId="{308D30AD-1C2F-4120-A1F3-894272C40954}" type="sibTrans" cxnId="{07D24451-EBCC-4725-B090-CEBF5DEE1BB5}">
      <dgm:prSet/>
      <dgm:spPr/>
      <dgm:t>
        <a:bodyPr/>
        <a:lstStyle/>
        <a:p>
          <a:endParaRPr lang="en-US"/>
        </a:p>
      </dgm:t>
    </dgm:pt>
    <dgm:pt modelId="{75BA534B-A24A-400F-A982-B16776F503A3}" type="pres">
      <dgm:prSet presAssocID="{E1A9B8FB-3F75-4BE2-A163-1A6C07A4B3A3}" presName="arrowDiagram" presStyleCnt="0">
        <dgm:presLayoutVars>
          <dgm:chMax val="5"/>
          <dgm:dir/>
          <dgm:resizeHandles val="exact"/>
        </dgm:presLayoutVars>
      </dgm:prSet>
      <dgm:spPr/>
      <dgm:t>
        <a:bodyPr/>
        <a:lstStyle/>
        <a:p>
          <a:endParaRPr lang="en-AU"/>
        </a:p>
      </dgm:t>
    </dgm:pt>
    <dgm:pt modelId="{AA8FCD61-0044-4648-9785-413274E8123D}" type="pres">
      <dgm:prSet presAssocID="{E1A9B8FB-3F75-4BE2-A163-1A6C07A4B3A3}" presName="arrow" presStyleLbl="bgShp" presStyleIdx="0" presStyleCnt="1" custLinFactNeighborX="161"/>
      <dgm:spPr/>
    </dgm:pt>
    <dgm:pt modelId="{2F863F33-211E-5F45-806B-479F3441C7DA}" type="pres">
      <dgm:prSet presAssocID="{E1A9B8FB-3F75-4BE2-A163-1A6C07A4B3A3}" presName="arrowDiagram4" presStyleCnt="0"/>
      <dgm:spPr/>
    </dgm:pt>
    <dgm:pt modelId="{EA9081CA-4BEE-FB49-811C-8C164D1F6C95}" type="pres">
      <dgm:prSet presAssocID="{A8AF4C6D-B766-490A-959F-D4072E84B5A6}" presName="bullet4a" presStyleLbl="node1" presStyleIdx="0" presStyleCnt="4"/>
      <dgm:spPr/>
    </dgm:pt>
    <dgm:pt modelId="{A7E27325-A5DA-B344-978E-DBF3753211CD}" type="pres">
      <dgm:prSet presAssocID="{A8AF4C6D-B766-490A-959F-D4072E84B5A6}" presName="textBox4a" presStyleLbl="revTx" presStyleIdx="0" presStyleCnt="4">
        <dgm:presLayoutVars>
          <dgm:bulletEnabled val="1"/>
        </dgm:presLayoutVars>
      </dgm:prSet>
      <dgm:spPr/>
      <dgm:t>
        <a:bodyPr/>
        <a:lstStyle/>
        <a:p>
          <a:endParaRPr lang="en-US"/>
        </a:p>
      </dgm:t>
    </dgm:pt>
    <dgm:pt modelId="{01D7DFFD-4705-FC4B-856B-559BD44C277A}" type="pres">
      <dgm:prSet presAssocID="{3FB42EA9-B2CF-46ED-B884-1F7221399888}" presName="bullet4b" presStyleLbl="node1" presStyleIdx="1" presStyleCnt="4"/>
      <dgm:spPr/>
    </dgm:pt>
    <dgm:pt modelId="{4DE56700-0D19-B845-89C5-A6971FD3030E}" type="pres">
      <dgm:prSet presAssocID="{3FB42EA9-B2CF-46ED-B884-1F7221399888}" presName="textBox4b" presStyleLbl="revTx" presStyleIdx="1" presStyleCnt="4">
        <dgm:presLayoutVars>
          <dgm:bulletEnabled val="1"/>
        </dgm:presLayoutVars>
      </dgm:prSet>
      <dgm:spPr/>
      <dgm:t>
        <a:bodyPr/>
        <a:lstStyle/>
        <a:p>
          <a:endParaRPr lang="en-US"/>
        </a:p>
      </dgm:t>
    </dgm:pt>
    <dgm:pt modelId="{FB5BDFC4-300D-A344-B6BE-845AB9119DFF}" type="pres">
      <dgm:prSet presAssocID="{B46103A3-1B8B-4F96-96C8-D20EC240DFC8}" presName="bullet4c" presStyleLbl="node1" presStyleIdx="2" presStyleCnt="4"/>
      <dgm:spPr/>
    </dgm:pt>
    <dgm:pt modelId="{2A9F1F61-67A5-104C-B6D7-0A42E209AF26}" type="pres">
      <dgm:prSet presAssocID="{B46103A3-1B8B-4F96-96C8-D20EC240DFC8}" presName="textBox4c" presStyleLbl="revTx" presStyleIdx="2" presStyleCnt="4">
        <dgm:presLayoutVars>
          <dgm:bulletEnabled val="1"/>
        </dgm:presLayoutVars>
      </dgm:prSet>
      <dgm:spPr/>
      <dgm:t>
        <a:bodyPr/>
        <a:lstStyle/>
        <a:p>
          <a:endParaRPr lang="en-US"/>
        </a:p>
      </dgm:t>
    </dgm:pt>
    <dgm:pt modelId="{3AF79778-A544-5440-A6C8-BF1089C39B06}" type="pres">
      <dgm:prSet presAssocID="{935E6DE3-A003-46F0-96B9-8715323CD722}" presName="bullet4d" presStyleLbl="node1" presStyleIdx="3" presStyleCnt="4"/>
      <dgm:spPr/>
    </dgm:pt>
    <dgm:pt modelId="{5F6F965C-3E7E-F745-ADED-D65E9CF237FF}" type="pres">
      <dgm:prSet presAssocID="{935E6DE3-A003-46F0-96B9-8715323CD722}" presName="textBox4d" presStyleLbl="revTx" presStyleIdx="3" presStyleCnt="4">
        <dgm:presLayoutVars>
          <dgm:bulletEnabled val="1"/>
        </dgm:presLayoutVars>
      </dgm:prSet>
      <dgm:spPr/>
      <dgm:t>
        <a:bodyPr/>
        <a:lstStyle/>
        <a:p>
          <a:endParaRPr lang="en-US"/>
        </a:p>
      </dgm:t>
    </dgm:pt>
  </dgm:ptLst>
  <dgm:cxnLst>
    <dgm:cxn modelId="{11AD741E-BF93-A34B-AB50-AE13F2FDBECF}" type="presOf" srcId="{B46103A3-1B8B-4F96-96C8-D20EC240DFC8}" destId="{2A9F1F61-67A5-104C-B6D7-0A42E209AF26}" srcOrd="0" destOrd="0" presId="urn:microsoft.com/office/officeart/2005/8/layout/arrow2"/>
    <dgm:cxn modelId="{EA0A817A-56C4-42BA-937B-627B668C09E1}" srcId="{E1A9B8FB-3F75-4BE2-A163-1A6C07A4B3A3}" destId="{A8AF4C6D-B766-490A-959F-D4072E84B5A6}" srcOrd="0" destOrd="0" parTransId="{3567761B-0738-467B-BD57-8B9CA6BFF949}" sibTransId="{2C636F63-7219-4ACE-9E96-6BA3071BC884}"/>
    <dgm:cxn modelId="{FF5C7EB1-3FA3-7D40-B6BE-13A5C53E6F9C}" type="presOf" srcId="{935E6DE3-A003-46F0-96B9-8715323CD722}" destId="{5F6F965C-3E7E-F745-ADED-D65E9CF237FF}" srcOrd="0" destOrd="0" presId="urn:microsoft.com/office/officeart/2005/8/layout/arrow2"/>
    <dgm:cxn modelId="{CA983A70-AD91-4246-8E10-536C54A54A76}" type="presOf" srcId="{E1A9B8FB-3F75-4BE2-A163-1A6C07A4B3A3}" destId="{75BA534B-A24A-400F-A982-B16776F503A3}" srcOrd="0" destOrd="0" presId="urn:microsoft.com/office/officeart/2005/8/layout/arrow2"/>
    <dgm:cxn modelId="{66A98EE5-4073-4F99-AF03-2EB673E8E4AB}" srcId="{E1A9B8FB-3F75-4BE2-A163-1A6C07A4B3A3}" destId="{B46103A3-1B8B-4F96-96C8-D20EC240DFC8}" srcOrd="2" destOrd="0" parTransId="{FA0742B3-D9F3-4897-B7C4-314F2BD127FD}" sibTransId="{83DD677A-1E96-4685-B079-97348DF1794F}"/>
    <dgm:cxn modelId="{526A073B-5F16-8346-8831-38FB8EA223B4}" type="presOf" srcId="{A8AF4C6D-B766-490A-959F-D4072E84B5A6}" destId="{A7E27325-A5DA-B344-978E-DBF3753211CD}" srcOrd="0" destOrd="0" presId="urn:microsoft.com/office/officeart/2005/8/layout/arrow2"/>
    <dgm:cxn modelId="{666567AF-3732-41C1-8868-A3FC68C9D654}" srcId="{E1A9B8FB-3F75-4BE2-A163-1A6C07A4B3A3}" destId="{935E6DE3-A003-46F0-96B9-8715323CD722}" srcOrd="3" destOrd="0" parTransId="{5C368E24-5AFF-4D6E-9C60-9CEEB2C94FD0}" sibTransId="{C900D846-03AE-45EF-B8B4-DC4112045A06}"/>
    <dgm:cxn modelId="{2BCC6039-89AD-064E-9BE9-09B70FE5AF2C}" type="presOf" srcId="{3FB42EA9-B2CF-46ED-B884-1F7221399888}" destId="{4DE56700-0D19-B845-89C5-A6971FD3030E}" srcOrd="0" destOrd="0" presId="urn:microsoft.com/office/officeart/2005/8/layout/arrow2"/>
    <dgm:cxn modelId="{07D24451-EBCC-4725-B090-CEBF5DEE1BB5}" srcId="{E1A9B8FB-3F75-4BE2-A163-1A6C07A4B3A3}" destId="{3FB42EA9-B2CF-46ED-B884-1F7221399888}" srcOrd="1" destOrd="0" parTransId="{B3538BFD-149E-4A57-A73B-65FB4E78BD05}" sibTransId="{308D30AD-1C2F-4120-A1F3-894272C40954}"/>
    <dgm:cxn modelId="{0C09F52E-B4CF-644B-A0B6-432E9CC97F49}" type="presParOf" srcId="{75BA534B-A24A-400F-A982-B16776F503A3}" destId="{AA8FCD61-0044-4648-9785-413274E8123D}" srcOrd="0" destOrd="0" presId="urn:microsoft.com/office/officeart/2005/8/layout/arrow2"/>
    <dgm:cxn modelId="{5CD08250-E7C6-E341-B1E3-15312798897B}" type="presParOf" srcId="{75BA534B-A24A-400F-A982-B16776F503A3}" destId="{2F863F33-211E-5F45-806B-479F3441C7DA}" srcOrd="1" destOrd="0" presId="urn:microsoft.com/office/officeart/2005/8/layout/arrow2"/>
    <dgm:cxn modelId="{EE2AEBAE-F891-3D40-B731-4AC10A3856EB}" type="presParOf" srcId="{2F863F33-211E-5F45-806B-479F3441C7DA}" destId="{EA9081CA-4BEE-FB49-811C-8C164D1F6C95}" srcOrd="0" destOrd="0" presId="urn:microsoft.com/office/officeart/2005/8/layout/arrow2"/>
    <dgm:cxn modelId="{45294573-7D4A-974A-AA77-17B45B96435C}" type="presParOf" srcId="{2F863F33-211E-5F45-806B-479F3441C7DA}" destId="{A7E27325-A5DA-B344-978E-DBF3753211CD}" srcOrd="1" destOrd="0" presId="urn:microsoft.com/office/officeart/2005/8/layout/arrow2"/>
    <dgm:cxn modelId="{BAF74E80-92B3-4E48-8605-90F7D8C36E55}" type="presParOf" srcId="{2F863F33-211E-5F45-806B-479F3441C7DA}" destId="{01D7DFFD-4705-FC4B-856B-559BD44C277A}" srcOrd="2" destOrd="0" presId="urn:microsoft.com/office/officeart/2005/8/layout/arrow2"/>
    <dgm:cxn modelId="{B1F66C55-D36C-4946-B64F-0970CEB055ED}" type="presParOf" srcId="{2F863F33-211E-5F45-806B-479F3441C7DA}" destId="{4DE56700-0D19-B845-89C5-A6971FD3030E}" srcOrd="3" destOrd="0" presId="urn:microsoft.com/office/officeart/2005/8/layout/arrow2"/>
    <dgm:cxn modelId="{ED9393DE-B5FB-4541-80D3-FD67ABF944AC}" type="presParOf" srcId="{2F863F33-211E-5F45-806B-479F3441C7DA}" destId="{FB5BDFC4-300D-A344-B6BE-845AB9119DFF}" srcOrd="4" destOrd="0" presId="urn:microsoft.com/office/officeart/2005/8/layout/arrow2"/>
    <dgm:cxn modelId="{99C8F8B4-9A9F-4B49-848F-1B620F113573}" type="presParOf" srcId="{2F863F33-211E-5F45-806B-479F3441C7DA}" destId="{2A9F1F61-67A5-104C-B6D7-0A42E209AF26}" srcOrd="5" destOrd="0" presId="urn:microsoft.com/office/officeart/2005/8/layout/arrow2"/>
    <dgm:cxn modelId="{EA5FF18A-917A-CF48-9970-66E5E72292C3}" type="presParOf" srcId="{2F863F33-211E-5F45-806B-479F3441C7DA}" destId="{3AF79778-A544-5440-A6C8-BF1089C39B06}" srcOrd="6" destOrd="0" presId="urn:microsoft.com/office/officeart/2005/8/layout/arrow2"/>
    <dgm:cxn modelId="{E6157213-89D8-534D-BFD7-56BB98FFD8D5}" type="presParOf" srcId="{2F863F33-211E-5F45-806B-479F3441C7DA}" destId="{5F6F965C-3E7E-F745-ADED-D65E9CF237F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CD61-0044-4648-9785-413274E8123D}">
      <dsp:nvSpPr>
        <dsp:cNvPr id="0" name=""/>
        <dsp:cNvSpPr/>
      </dsp:nvSpPr>
      <dsp:spPr>
        <a:xfrm>
          <a:off x="0" y="10219"/>
          <a:ext cx="11704637" cy="7315398"/>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081CA-4BEE-FB49-811C-8C164D1F6C95}">
      <dsp:nvSpPr>
        <dsp:cNvPr id="0" name=""/>
        <dsp:cNvSpPr/>
      </dsp:nvSpPr>
      <dsp:spPr>
        <a:xfrm>
          <a:off x="1152906" y="5449949"/>
          <a:ext cx="269206" cy="269206"/>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27325-A5DA-B344-978E-DBF3753211CD}">
      <dsp:nvSpPr>
        <dsp:cNvPr id="0" name=""/>
        <dsp:cNvSpPr/>
      </dsp:nvSpPr>
      <dsp:spPr>
        <a:xfrm>
          <a:off x="1287510" y="5584552"/>
          <a:ext cx="2001492" cy="174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647" tIns="0" rIns="0" bIns="0" numCol="1" spcCol="1270" anchor="t" anchorCtr="0">
          <a:noAutofit/>
        </a:bodyPr>
        <a:lstStyle/>
        <a:p>
          <a:pPr lvl="0" algn="l" defTabSz="1422400">
            <a:lnSpc>
              <a:spcPct val="90000"/>
            </a:lnSpc>
            <a:spcBef>
              <a:spcPct val="0"/>
            </a:spcBef>
            <a:spcAft>
              <a:spcPct val="35000"/>
            </a:spcAft>
          </a:pPr>
          <a:r>
            <a:rPr lang="en-US" sz="3200" kern="1200" dirty="0" smtClean="0"/>
            <a:t>Educated Guess</a:t>
          </a:r>
          <a:endParaRPr lang="en-US" sz="3200" kern="1200" dirty="0"/>
        </a:p>
      </dsp:txBody>
      <dsp:txXfrm>
        <a:off x="1287510" y="5584552"/>
        <a:ext cx="2001492" cy="1741064"/>
      </dsp:txXfrm>
    </dsp:sp>
    <dsp:sp modelId="{01D7DFFD-4705-FC4B-856B-559BD44C277A}">
      <dsp:nvSpPr>
        <dsp:cNvPr id="0" name=""/>
        <dsp:cNvSpPr/>
      </dsp:nvSpPr>
      <dsp:spPr>
        <a:xfrm>
          <a:off x="3054910" y="3748387"/>
          <a:ext cx="468185" cy="468185"/>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56700-0D19-B845-89C5-A6971FD3030E}">
      <dsp:nvSpPr>
        <dsp:cNvPr id="0" name=""/>
        <dsp:cNvSpPr/>
      </dsp:nvSpPr>
      <dsp:spPr>
        <a:xfrm>
          <a:off x="3289002" y="3982480"/>
          <a:ext cx="2457973" cy="334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082" tIns="0" rIns="0" bIns="0" numCol="1" spcCol="1270" anchor="t" anchorCtr="0">
          <a:noAutofit/>
        </a:bodyPr>
        <a:lstStyle/>
        <a:p>
          <a:pPr lvl="0" algn="l" defTabSz="1422400">
            <a:lnSpc>
              <a:spcPct val="90000"/>
            </a:lnSpc>
            <a:spcBef>
              <a:spcPct val="0"/>
            </a:spcBef>
            <a:spcAft>
              <a:spcPct val="35000"/>
            </a:spcAft>
          </a:pPr>
          <a:r>
            <a:rPr lang="en-US" sz="3200" kern="1200" dirty="0" smtClean="0"/>
            <a:t>Velocity Planning Games</a:t>
          </a:r>
          <a:endParaRPr lang="en-US" sz="3200" kern="1200" dirty="0"/>
        </a:p>
      </dsp:txBody>
      <dsp:txXfrm>
        <a:off x="3289002" y="3982480"/>
        <a:ext cx="2457973" cy="3343136"/>
      </dsp:txXfrm>
    </dsp:sp>
    <dsp:sp modelId="{FB5BDFC4-300D-A344-B6BE-845AB9119DFF}">
      <dsp:nvSpPr>
        <dsp:cNvPr id="0" name=""/>
        <dsp:cNvSpPr/>
      </dsp:nvSpPr>
      <dsp:spPr>
        <a:xfrm>
          <a:off x="5483622" y="2494528"/>
          <a:ext cx="620345" cy="620345"/>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F1F61-67A5-104C-B6D7-0A42E209AF26}">
      <dsp:nvSpPr>
        <dsp:cNvPr id="0" name=""/>
        <dsp:cNvSpPr/>
      </dsp:nvSpPr>
      <dsp:spPr>
        <a:xfrm>
          <a:off x="5793795" y="2804701"/>
          <a:ext cx="2457973" cy="4520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708" tIns="0" rIns="0" bIns="0" numCol="1" spcCol="1270" anchor="t" anchorCtr="0">
          <a:noAutofit/>
        </a:bodyPr>
        <a:lstStyle/>
        <a:p>
          <a:pPr lvl="0" algn="l" defTabSz="1422400">
            <a:lnSpc>
              <a:spcPct val="90000"/>
            </a:lnSpc>
            <a:spcBef>
              <a:spcPct val="0"/>
            </a:spcBef>
            <a:spcAft>
              <a:spcPct val="35000"/>
            </a:spcAft>
          </a:pPr>
          <a:r>
            <a:rPr lang="en-US" sz="3200" kern="1200" dirty="0" smtClean="0"/>
            <a:t>Trial Iterations</a:t>
          </a:r>
          <a:endParaRPr lang="en-US" sz="3200" kern="1200" dirty="0"/>
        </a:p>
      </dsp:txBody>
      <dsp:txXfrm>
        <a:off x="5793795" y="2804701"/>
        <a:ext cx="2457973" cy="4520916"/>
      </dsp:txXfrm>
    </dsp:sp>
    <dsp:sp modelId="{3AF79778-A544-5440-A6C8-BF1089C39B06}">
      <dsp:nvSpPr>
        <dsp:cNvPr id="0" name=""/>
        <dsp:cNvSpPr/>
      </dsp:nvSpPr>
      <dsp:spPr>
        <a:xfrm>
          <a:off x="8128870" y="1664962"/>
          <a:ext cx="831029" cy="831029"/>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F965C-3E7E-F745-ADED-D65E9CF237FF}">
      <dsp:nvSpPr>
        <dsp:cNvPr id="0" name=""/>
        <dsp:cNvSpPr/>
      </dsp:nvSpPr>
      <dsp:spPr>
        <a:xfrm>
          <a:off x="8544385" y="2080477"/>
          <a:ext cx="2457973" cy="524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0345" tIns="0" rIns="0" bIns="0" numCol="1" spcCol="1270" anchor="t" anchorCtr="0">
          <a:noAutofit/>
        </a:bodyPr>
        <a:lstStyle/>
        <a:p>
          <a:pPr lvl="0" algn="l" defTabSz="1422400">
            <a:lnSpc>
              <a:spcPct val="90000"/>
            </a:lnSpc>
            <a:spcBef>
              <a:spcPct val="0"/>
            </a:spcBef>
            <a:spcAft>
              <a:spcPct val="35000"/>
            </a:spcAft>
          </a:pPr>
          <a:r>
            <a:rPr lang="en-US" sz="3200" kern="1200" dirty="0" smtClean="0"/>
            <a:t>Experience</a:t>
          </a:r>
          <a:endParaRPr lang="en-US" sz="3200" kern="1200" dirty="0"/>
        </a:p>
      </dsp:txBody>
      <dsp:txXfrm>
        <a:off x="8544385" y="2080477"/>
        <a:ext cx="2457973" cy="524514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5A78220-816A-964C-A372-11E673A98736}" type="datetimeFigureOut">
              <a:rPr lang="en-US"/>
              <a:pPr>
                <a:defRPr/>
              </a:pPr>
              <a:t>16/4/14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511B370-14E8-EF4C-9AA2-64A5C8F91989}" type="slidenum">
              <a:rPr lang="en-US"/>
              <a:pPr>
                <a:defRPr/>
              </a:pPr>
              <a:t>‹#›</a:t>
            </a:fld>
            <a:endParaRPr lang="en-US"/>
          </a:p>
        </p:txBody>
      </p:sp>
    </p:spTree>
    <p:extLst>
      <p:ext uri="{BB962C8B-B14F-4D97-AF65-F5344CB8AC3E}">
        <p14:creationId xmlns:p14="http://schemas.microsoft.com/office/powerpoint/2010/main" val="53562391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Divide the participants in to groups and ask them to graphically represent their current development process. Have them think about roles, artifacts produced, and challenges. Invite them to be creative and to not worry about using any formal notation</a:t>
            </a:r>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12</a:t>
            </a:fld>
            <a:endParaRPr lang="en-US"/>
          </a:p>
        </p:txBody>
      </p:sp>
    </p:spTree>
    <p:extLst>
      <p:ext uri="{BB962C8B-B14F-4D97-AF65-F5344CB8AC3E}">
        <p14:creationId xmlns:p14="http://schemas.microsoft.com/office/powerpoint/2010/main" val="114906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smtClean="0"/>
          </a:p>
          <a:p>
            <a:r>
              <a:rPr lang="en-US" dirty="0" smtClean="0"/>
              <a:t>At this point you might want to show how</a:t>
            </a:r>
            <a:r>
              <a:rPr lang="en-US" baseline="0" dirty="0" smtClean="0"/>
              <a:t> Planning Poker or Throwing Estimates work.</a:t>
            </a:r>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93</a:t>
            </a:fld>
            <a:endParaRPr lang="en-US"/>
          </a:p>
        </p:txBody>
      </p:sp>
    </p:spTree>
    <p:extLst>
      <p:ext uri="{BB962C8B-B14F-4D97-AF65-F5344CB8AC3E}">
        <p14:creationId xmlns:p14="http://schemas.microsoft.com/office/powerpoint/2010/main" val="386976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94</a:t>
            </a:fld>
            <a:endParaRPr lang="en-US"/>
          </a:p>
        </p:txBody>
      </p:sp>
    </p:spTree>
    <p:extLst>
      <p:ext uri="{BB962C8B-B14F-4D97-AF65-F5344CB8AC3E}">
        <p14:creationId xmlns:p14="http://schemas.microsoft.com/office/powerpoint/2010/main" val="3869766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dirty="0" smtClean="0"/>
              <a:t>The line represents</a:t>
            </a:r>
            <a:r>
              <a:rPr lang="en-US" baseline="0" dirty="0" smtClean="0"/>
              <a:t> project start.</a:t>
            </a:r>
          </a:p>
          <a:p>
            <a:r>
              <a:rPr lang="en-US" baseline="0" dirty="0" smtClean="0"/>
              <a:t>Educated guess using data from previous projects is risky.  You must determine the variables that were in play on the other project(s) compared to this project.</a:t>
            </a:r>
          </a:p>
          <a:p>
            <a:r>
              <a:rPr lang="en-US" baseline="0" dirty="0" smtClean="0"/>
              <a:t>Trial iteration.  Costly, but most accurate for planning.  </a:t>
            </a:r>
          </a:p>
          <a:p>
            <a:r>
              <a:rPr lang="en-US" baseline="0" dirty="0" smtClean="0"/>
              <a:t>Velocity planning game.  More risky.  Likely to be modified.</a:t>
            </a:r>
          </a:p>
          <a:p>
            <a:endParaRPr lang="en-US" dirty="0" smtClean="0"/>
          </a:p>
          <a:p>
            <a:endParaRPr lang="en-US" dirty="0" smtClean="0"/>
          </a:p>
          <a:p>
            <a:r>
              <a:rPr lang="en-US" dirty="0" smtClean="0"/>
              <a:t>---------------------------------------------------------------------------------------------------------------</a:t>
            </a:r>
          </a:p>
          <a:p>
            <a:endParaRPr lang="en-US" dirty="0" smtClean="0"/>
          </a:p>
          <a:p>
            <a:r>
              <a:rPr lang="en-US" dirty="0" smtClean="0"/>
              <a:t>Experienced Agile teams will set expectations for</a:t>
            </a:r>
            <a:r>
              <a:rPr lang="en-US" baseline="0" dirty="0" smtClean="0"/>
              <a:t>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p>
          <a:p>
            <a:endParaRPr lang="en-US" baseline="0" dirty="0" smtClean="0"/>
          </a:p>
          <a:p>
            <a:r>
              <a:rPr lang="en-US" baseline="0" dirty="0" smtClean="0"/>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p>
          <a:p>
            <a:pPr>
              <a:buFontTx/>
              <a:buChar char="•"/>
            </a:pPr>
            <a:endParaRPr lang="en-AU" dirty="0">
              <a:latin typeface="Arial" charset="0"/>
            </a:endParaRPr>
          </a:p>
          <a:p>
            <a:pPr>
              <a:buFontTx/>
              <a:buNone/>
            </a:pPr>
            <a:r>
              <a:rPr lang="en-AU" b="1" dirty="0">
                <a:latin typeface="Arial" charset="0"/>
              </a:rPr>
              <a:t>Low: 1 min</a:t>
            </a:r>
          </a:p>
          <a:p>
            <a:pPr>
              <a:buFontTx/>
              <a:buNone/>
            </a:pPr>
            <a:r>
              <a:rPr lang="en-AU" b="1" dirty="0">
                <a:latin typeface="Arial" charset="0"/>
              </a:rPr>
              <a:t>High: 3 min</a:t>
            </a:r>
          </a:p>
          <a:p>
            <a:endParaRPr lang="en-AU"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1DEBFB40-968A-1045-893C-723D6C95B419}" type="slidenum">
              <a:rPr lang="en-AU" smtClean="0"/>
              <a:pPr/>
              <a:t>157</a:t>
            </a:fld>
            <a:endParaRPr lang="en-AU"/>
          </a:p>
        </p:txBody>
      </p:sp>
      <p:sp>
        <p:nvSpPr>
          <p:cNvPr id="5" name="Date Placeholder 4"/>
          <p:cNvSpPr>
            <a:spLocks noGrp="1"/>
          </p:cNvSpPr>
          <p:nvPr>
            <p:ph type="dt" idx="11"/>
          </p:nvPr>
        </p:nvSpPr>
        <p:spPr/>
        <p:txBody>
          <a:bodyPr/>
          <a:lstStyle/>
          <a:p>
            <a:endParaRPr lang="en-US"/>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Royce: "</a:t>
            </a:r>
            <a:r>
              <a:rPr lang="en-US" sz="1200" kern="1200" dirty="0" smtClean="0">
                <a:solidFill>
                  <a:schemeClr val="tx1"/>
                </a:solidFill>
                <a:latin typeface="+mn-lt"/>
                <a:ea typeface="ＭＳ Ｐゴシック" charset="0"/>
                <a:cs typeface="ＭＳ Ｐゴシック" charset="0"/>
              </a:rPr>
              <a:t>Figure 10 summarizes the five steps that I feel necessary to transform a risky development process into one that will provide the desired product. I would emphasize that each item costs some additional sum of money. If the relatively simpler process without the five complexities described here would work successfully, then of course the additional money is not well spent. Ii, my experience, however, the simpler method has never worked on large software development efforts and the costs to recover far exceeded those required to finance the five-step process listed.”</a:t>
            </a:r>
          </a:p>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16</a:t>
            </a:fld>
            <a:endParaRPr lang="en-US"/>
          </a:p>
        </p:txBody>
      </p:sp>
    </p:spTree>
    <p:extLst>
      <p:ext uri="{BB962C8B-B14F-4D97-AF65-F5344CB8AC3E}">
        <p14:creationId xmlns:p14="http://schemas.microsoft.com/office/powerpoint/2010/main" val="95014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27</a:t>
            </a:fld>
            <a:endParaRPr lang="en-US"/>
          </a:p>
        </p:txBody>
      </p:sp>
    </p:spTree>
    <p:extLst>
      <p:ext uri="{BB962C8B-B14F-4D97-AF65-F5344CB8AC3E}">
        <p14:creationId xmlns:p14="http://schemas.microsoft.com/office/powerpoint/2010/main" val="695394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largest</a:t>
            </a:r>
            <a:r>
              <a:rPr lang="en-US" baseline="0" dirty="0" smtClean="0"/>
              <a:t> unit of planning is typically the release: 1 – 2 months. &lt;Click&gt;There can be several releases</a:t>
            </a:r>
          </a:p>
          <a:p>
            <a:r>
              <a:rPr lang="en-US" baseline="0" dirty="0" smtClean="0"/>
              <a:t>&lt;Click&gt; The next unit is the iteration, which typically are either a week to 2 weeks long. A release consists of many iterations. &lt;Click&gt; Each release can have multiple iterations</a:t>
            </a:r>
          </a:p>
          <a:p>
            <a:r>
              <a:rPr lang="en-US" baseline="0" dirty="0" smtClean="0"/>
              <a:t>&lt;Click&gt; Each iteration consists of multiple stories, each of which represent business value. &lt;Click&gt; Each iteration will have different stories.</a:t>
            </a:r>
          </a:p>
          <a:p>
            <a:r>
              <a:rPr lang="en-US" baseline="0" dirty="0" smtClean="0"/>
              <a:t>&lt;Click&gt; Each story involves design , development and testing. &lt;Click&gt; We do these activities for each story</a:t>
            </a:r>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41</a:t>
            </a:fld>
            <a:endParaRPr lang="en-US"/>
          </a:p>
        </p:txBody>
      </p:sp>
    </p:spTree>
    <p:extLst>
      <p:ext uri="{BB962C8B-B14F-4D97-AF65-F5344CB8AC3E}">
        <p14:creationId xmlns:p14="http://schemas.microsoft.com/office/powerpoint/2010/main" val="1681618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spcBef>
                <a:spcPts val="0"/>
              </a:spcBef>
              <a:spcAft>
                <a:spcPts val="1200"/>
              </a:spcAft>
              <a:buClr>
                <a:srgbClr val="00AA5B"/>
              </a:buClr>
              <a:buSzPct val="100000"/>
              <a:buFont typeface="Lucida Grande"/>
              <a:buChar char="■"/>
            </a:pPr>
            <a:r>
              <a:rPr lang="en-US" sz="1200" dirty="0" smtClean="0"/>
              <a:t>Representation across roles</a:t>
            </a:r>
          </a:p>
          <a:p>
            <a:pPr marL="571500" indent="-571500">
              <a:spcBef>
                <a:spcPts val="0"/>
              </a:spcBef>
              <a:spcAft>
                <a:spcPts val="1200"/>
              </a:spcAft>
              <a:buClr>
                <a:srgbClr val="00AA5B"/>
              </a:buClr>
              <a:buSzPct val="100000"/>
              <a:buFont typeface="Lucida Grande"/>
              <a:buChar char="■"/>
            </a:pPr>
            <a:r>
              <a:rPr lang="en-US" sz="1200" dirty="0" smtClean="0"/>
              <a:t>No specialized teams</a:t>
            </a:r>
          </a:p>
          <a:p>
            <a:pPr marL="571500" indent="-571500">
              <a:spcBef>
                <a:spcPts val="0"/>
              </a:spcBef>
              <a:spcAft>
                <a:spcPts val="1200"/>
              </a:spcAft>
              <a:buClr>
                <a:srgbClr val="00AA5B"/>
              </a:buClr>
              <a:buSzPct val="100000"/>
              <a:buFont typeface="Lucida Grande"/>
              <a:buChar char="■"/>
            </a:pPr>
            <a:r>
              <a:rPr lang="en-US" sz="1200" dirty="0" smtClean="0"/>
              <a:t>Typically co-located</a:t>
            </a:r>
          </a:p>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53</a:t>
            </a:fld>
            <a:endParaRPr lang="en-US"/>
          </a:p>
        </p:txBody>
      </p:sp>
    </p:spTree>
    <p:extLst>
      <p:ext uri="{BB962C8B-B14F-4D97-AF65-F5344CB8AC3E}">
        <p14:creationId xmlns:p14="http://schemas.microsoft.com/office/powerpoint/2010/main" val="357323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69</a:t>
            </a:fld>
            <a:endParaRPr lang="en-US"/>
          </a:p>
        </p:txBody>
      </p:sp>
    </p:spTree>
    <p:extLst>
      <p:ext uri="{BB962C8B-B14F-4D97-AF65-F5344CB8AC3E}">
        <p14:creationId xmlns:p14="http://schemas.microsoft.com/office/powerpoint/2010/main" val="20784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smtClean="0"/>
              <a:t>Point 1 usually a result of not digging deep enough to identify the different behavior patterns within each role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87</a:t>
            </a:fld>
            <a:endParaRPr lang="en-US"/>
          </a:p>
        </p:txBody>
      </p:sp>
    </p:spTree>
    <p:extLst>
      <p:ext uri="{BB962C8B-B14F-4D97-AF65-F5344CB8AC3E}">
        <p14:creationId xmlns:p14="http://schemas.microsoft.com/office/powerpoint/2010/main" val="598513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91</a:t>
            </a:fld>
            <a:endParaRPr lang="en-US"/>
          </a:p>
        </p:txBody>
      </p:sp>
    </p:spTree>
    <p:extLst>
      <p:ext uri="{BB962C8B-B14F-4D97-AF65-F5344CB8AC3E}">
        <p14:creationId xmlns:p14="http://schemas.microsoft.com/office/powerpoint/2010/main" val="3869766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a:p>
        </p:txBody>
      </p:sp>
      <p:sp>
        <p:nvSpPr>
          <p:cNvPr id="4" name="Slide Number Placeholder 3"/>
          <p:cNvSpPr>
            <a:spLocks noGrp="1"/>
          </p:cNvSpPr>
          <p:nvPr>
            <p:ph type="sldNum" sz="quarter" idx="10"/>
          </p:nvPr>
        </p:nvSpPr>
        <p:spPr/>
        <p:txBody>
          <a:bodyPr/>
          <a:lstStyle/>
          <a:p>
            <a:pPr>
              <a:defRPr/>
            </a:pPr>
            <a:fld id="{0511B370-14E8-EF4C-9AA2-64A5C8F91989}" type="slidenum">
              <a:rPr lang="en-US" smtClean="0"/>
              <a:pPr>
                <a:defRPr/>
              </a:pPr>
              <a:t>92</a:t>
            </a:fld>
            <a:endParaRPr lang="en-US"/>
          </a:p>
        </p:txBody>
      </p:sp>
    </p:spTree>
    <p:extLst>
      <p:ext uri="{BB962C8B-B14F-4D97-AF65-F5344CB8AC3E}">
        <p14:creationId xmlns:p14="http://schemas.microsoft.com/office/powerpoint/2010/main" val="386976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1231900" y="4114800"/>
            <a:ext cx="10553700" cy="158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90" dirty="0"/>
          </a:p>
        </p:txBody>
      </p:sp>
      <p:sp>
        <p:nvSpPr>
          <p:cNvPr id="6" name="Line 5"/>
          <p:cNvSpPr>
            <a:spLocks noChangeShapeType="1"/>
          </p:cNvSpPr>
          <p:nvPr userDrawn="1"/>
        </p:nvSpPr>
        <p:spPr bwMode="auto">
          <a:xfrm>
            <a:off x="1225550" y="6361113"/>
            <a:ext cx="105648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78338" y="795338"/>
            <a:ext cx="40386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4419600"/>
            <a:ext cx="12242800" cy="1905000"/>
          </a:xfrm>
        </p:spPr>
        <p:txBody>
          <a:bodyPr>
            <a:normAutofit/>
          </a:bodyPr>
          <a:lstStyle>
            <a:lvl1pPr algn="ctr">
              <a:defRPr sz="8400" spc="-400"/>
            </a:lvl1pPr>
          </a:lstStyle>
          <a:p>
            <a:r>
              <a:rPr lang="en-US" dirty="0" smtClean="0"/>
              <a:t>Click to edit Master title style</a:t>
            </a:r>
            <a:endParaRPr lang="en-US" dirty="0"/>
          </a:p>
        </p:txBody>
      </p:sp>
      <p:sp>
        <p:nvSpPr>
          <p:cNvPr id="3" name="Content Placeholder 2"/>
          <p:cNvSpPr>
            <a:spLocks noGrp="1"/>
          </p:cNvSpPr>
          <p:nvPr>
            <p:ph idx="1"/>
          </p:nvPr>
        </p:nvSpPr>
        <p:spPr>
          <a:xfrm>
            <a:off x="2616200" y="6781800"/>
            <a:ext cx="7772400" cy="2197100"/>
          </a:xfrm>
        </p:spPr>
        <p:txBody>
          <a:bodyPr/>
          <a:lstStyle>
            <a:lvl1pPr algn="ctr">
              <a:lnSpc>
                <a:spcPct val="120000"/>
              </a:lnSpc>
              <a:defRPr sz="2800" i="1"/>
            </a:lvl1pPr>
            <a:lvl2pPr algn="ctr">
              <a:lnSpc>
                <a:spcPct val="120000"/>
              </a:lnSpc>
              <a:defRPr sz="2800" i="1"/>
            </a:lvl2pPr>
            <a:lvl3pPr algn="ctr">
              <a:lnSpc>
                <a:spcPct val="120000"/>
              </a:lnSpc>
              <a:defRPr sz="2800" i="1"/>
            </a:lvl3pPr>
            <a:lvl4pPr algn="ctr">
              <a:lnSpc>
                <a:spcPct val="120000"/>
              </a:lnSpc>
              <a:defRPr sz="2800" i="1"/>
            </a:lvl4pPr>
            <a:lvl5pPr algn="ctr">
              <a:lnSpc>
                <a:spcPct val="120000"/>
              </a:lnSpc>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4081624" y="2667000"/>
            <a:ext cx="4853942" cy="769441"/>
          </a:xfrm>
          <a:solidFill>
            <a:schemeClr val="accent2"/>
          </a:solidFill>
        </p:spPr>
        <p:txBody>
          <a:bodyPr wrap="none" lIns="365760" tIns="228600" rIns="365760" bIns="228600" anchor="ctr">
            <a:spAutoFit/>
          </a:bodyPr>
          <a:lstStyle>
            <a:lvl1pPr algn="ctr">
              <a:lnSpc>
                <a:spcPct val="80000"/>
              </a:lnSpc>
              <a:defRPr sz="2400" b="1" i="1" spc="500" baseline="0">
                <a:solidFill>
                  <a:schemeClr val="bg1"/>
                </a:solidFill>
                <a:latin typeface="Open Sans"/>
                <a:cs typeface="Open Sans Extrabold Italic"/>
              </a:defRPr>
            </a:lvl1pPr>
            <a:lvl2pPr>
              <a:defRPr sz="2400" b="0" i="0">
                <a:solidFill>
                  <a:schemeClr val="bg1"/>
                </a:solidFill>
                <a:latin typeface="Open Sans Extrabold Italic"/>
                <a:cs typeface="Open Sans Extrabold Italic"/>
              </a:defRPr>
            </a:lvl2pPr>
            <a:lvl3pPr>
              <a:defRPr sz="2400" b="0" i="0">
                <a:solidFill>
                  <a:schemeClr val="bg1"/>
                </a:solidFill>
                <a:latin typeface="Open Sans Extrabold Italic"/>
                <a:cs typeface="Open Sans Extrabold Italic"/>
              </a:defRPr>
            </a:lvl3pPr>
            <a:lvl4pPr>
              <a:defRPr sz="2400" b="0" i="0">
                <a:solidFill>
                  <a:schemeClr val="bg1"/>
                </a:solidFill>
                <a:latin typeface="Open Sans Extrabold Italic"/>
                <a:cs typeface="Open Sans Extrabold Italic"/>
              </a:defRPr>
            </a:lvl4pPr>
            <a:lvl5pPr>
              <a:defRPr sz="24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42677684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48EA460E-1626-DA4F-8DE3-CFF9D8A21C46}" type="slidenum">
              <a:rPr lang="en-US"/>
              <a:pPr>
                <a:defRPr/>
              </a:pPr>
              <a:t>‹#›</a:t>
            </a:fld>
            <a:endParaRPr lang="en-US"/>
          </a:p>
        </p:txBody>
      </p:sp>
    </p:spTree>
    <p:extLst>
      <p:ext uri="{BB962C8B-B14F-4D97-AF65-F5344CB8AC3E}">
        <p14:creationId xmlns:p14="http://schemas.microsoft.com/office/powerpoint/2010/main" val="227856147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2616200" y="3200400"/>
            <a:ext cx="77835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45000" y="84582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1143000"/>
            <a:ext cx="12242800" cy="1905000"/>
          </a:xfrm>
        </p:spPr>
        <p:txBody>
          <a:bodyPr>
            <a:normAutofit/>
          </a:bodyPr>
          <a:lstStyle>
            <a:lvl1pPr algn="ctr">
              <a:defRPr sz="8400" spc="-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616200" y="3284533"/>
            <a:ext cx="7772400" cy="3032625"/>
          </a:xfrm>
          <a:solidFill>
            <a:srgbClr val="A17861"/>
          </a:solidFill>
          <a:effectLst>
            <a:outerShdw dist="25400" dir="5400000" algn="tl" rotWithShape="0">
              <a:schemeClr val="tx1"/>
            </a:outerShdw>
          </a:effectLst>
        </p:spPr>
        <p:txBody>
          <a:bodyPr tIns="228600" bIns="228600">
            <a:spAutoFit/>
          </a:bodyPr>
          <a:lstStyle>
            <a:lvl1pPr marL="0" indent="0" algn="ctr">
              <a:lnSpc>
                <a:spcPct val="120000"/>
              </a:lnSpc>
              <a:spcBef>
                <a:spcPts val="0"/>
              </a:spcBef>
              <a:buFontTx/>
              <a:buNone/>
              <a:defRPr sz="2800" i="1"/>
            </a:lvl1pPr>
            <a:lvl2pPr marL="0" indent="0" algn="ctr">
              <a:lnSpc>
                <a:spcPct val="120000"/>
              </a:lnSpc>
              <a:spcBef>
                <a:spcPts val="0"/>
              </a:spcBef>
              <a:buFontTx/>
              <a:buNone/>
              <a:defRPr sz="2800" i="1"/>
            </a:lvl2pPr>
            <a:lvl3pPr marL="0" indent="0" algn="ctr">
              <a:lnSpc>
                <a:spcPct val="120000"/>
              </a:lnSpc>
              <a:spcBef>
                <a:spcPts val="0"/>
              </a:spcBef>
              <a:buFontTx/>
              <a:buNone/>
              <a:defRPr sz="2800" i="1"/>
            </a:lvl3pPr>
            <a:lvl4pPr marL="0" indent="0" algn="ctr">
              <a:lnSpc>
                <a:spcPct val="120000"/>
              </a:lnSpc>
              <a:spcBef>
                <a:spcPts val="0"/>
              </a:spcBef>
              <a:buFontTx/>
              <a:buNone/>
              <a:defRPr sz="2800" i="1"/>
            </a:lvl4pPr>
            <a:lvl5pPr marL="0" indent="0" algn="ctr">
              <a:lnSpc>
                <a:spcPct val="120000"/>
              </a:lnSpc>
              <a:spcBef>
                <a:spcPts val="0"/>
              </a:spcBef>
              <a:buFontTx/>
              <a:buNone/>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7508744"/>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1231900" y="4114800"/>
            <a:ext cx="10553700" cy="158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90" dirty="0"/>
          </a:p>
        </p:txBody>
      </p:sp>
      <p:sp>
        <p:nvSpPr>
          <p:cNvPr id="6" name="Line 5"/>
          <p:cNvSpPr>
            <a:spLocks noChangeShapeType="1"/>
          </p:cNvSpPr>
          <p:nvPr userDrawn="1"/>
        </p:nvSpPr>
        <p:spPr bwMode="auto">
          <a:xfrm>
            <a:off x="1225550" y="6361113"/>
            <a:ext cx="105648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78338" y="795338"/>
            <a:ext cx="40386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4419600"/>
            <a:ext cx="12242800" cy="1905000"/>
          </a:xfrm>
        </p:spPr>
        <p:txBody>
          <a:bodyPr>
            <a:normAutofit/>
          </a:bodyPr>
          <a:lstStyle>
            <a:lvl1pPr algn="ctr">
              <a:defRPr sz="8400" spc="-400"/>
            </a:lvl1pPr>
          </a:lstStyle>
          <a:p>
            <a:r>
              <a:rPr lang="en-US" dirty="0" smtClean="0"/>
              <a:t>Click to edit Master title style</a:t>
            </a:r>
            <a:endParaRPr lang="en-US" dirty="0"/>
          </a:p>
        </p:txBody>
      </p:sp>
      <p:sp>
        <p:nvSpPr>
          <p:cNvPr id="3" name="Content Placeholder 2"/>
          <p:cNvSpPr>
            <a:spLocks noGrp="1"/>
          </p:cNvSpPr>
          <p:nvPr>
            <p:ph idx="1"/>
          </p:nvPr>
        </p:nvSpPr>
        <p:spPr>
          <a:xfrm>
            <a:off x="2616200" y="6781800"/>
            <a:ext cx="7772400" cy="2197100"/>
          </a:xfrm>
        </p:spPr>
        <p:txBody>
          <a:bodyPr/>
          <a:lstStyle>
            <a:lvl1pPr algn="ctr">
              <a:lnSpc>
                <a:spcPct val="120000"/>
              </a:lnSpc>
              <a:defRPr sz="2800" i="1"/>
            </a:lvl1pPr>
            <a:lvl2pPr algn="ctr">
              <a:lnSpc>
                <a:spcPct val="120000"/>
              </a:lnSpc>
              <a:defRPr sz="2800" i="1"/>
            </a:lvl2pPr>
            <a:lvl3pPr algn="ctr">
              <a:lnSpc>
                <a:spcPct val="120000"/>
              </a:lnSpc>
              <a:defRPr sz="2800" i="1"/>
            </a:lvl3pPr>
            <a:lvl4pPr algn="ctr">
              <a:lnSpc>
                <a:spcPct val="120000"/>
              </a:lnSpc>
              <a:defRPr sz="2800" i="1"/>
            </a:lvl4pPr>
            <a:lvl5pPr algn="ctr">
              <a:lnSpc>
                <a:spcPct val="120000"/>
              </a:lnSpc>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4081624" y="2667000"/>
            <a:ext cx="4853942" cy="769441"/>
          </a:xfrm>
          <a:solidFill>
            <a:schemeClr val="accent4"/>
          </a:solidFill>
        </p:spPr>
        <p:txBody>
          <a:bodyPr wrap="none" lIns="365760" tIns="228600" rIns="365760" bIns="228600" anchor="ctr">
            <a:spAutoFit/>
          </a:bodyPr>
          <a:lstStyle>
            <a:lvl1pPr algn="ctr">
              <a:lnSpc>
                <a:spcPct val="80000"/>
              </a:lnSpc>
              <a:defRPr sz="2400" b="1" i="1" spc="500" baseline="0">
                <a:solidFill>
                  <a:schemeClr val="bg1"/>
                </a:solidFill>
                <a:latin typeface="Open Sans"/>
                <a:cs typeface="Open Sans Extrabold Italic"/>
              </a:defRPr>
            </a:lvl1pPr>
            <a:lvl2pPr>
              <a:defRPr sz="2400" b="0" i="0">
                <a:solidFill>
                  <a:schemeClr val="bg1"/>
                </a:solidFill>
                <a:latin typeface="Open Sans Extrabold Italic"/>
                <a:cs typeface="Open Sans Extrabold Italic"/>
              </a:defRPr>
            </a:lvl2pPr>
            <a:lvl3pPr>
              <a:defRPr sz="2400" b="0" i="0">
                <a:solidFill>
                  <a:schemeClr val="bg1"/>
                </a:solidFill>
                <a:latin typeface="Open Sans Extrabold Italic"/>
                <a:cs typeface="Open Sans Extrabold Italic"/>
              </a:defRPr>
            </a:lvl3pPr>
            <a:lvl4pPr>
              <a:defRPr sz="2400" b="0" i="0">
                <a:solidFill>
                  <a:schemeClr val="bg1"/>
                </a:solidFill>
                <a:latin typeface="Open Sans Extrabold Italic"/>
                <a:cs typeface="Open Sans Extrabold Italic"/>
              </a:defRPr>
            </a:lvl4pPr>
            <a:lvl5pPr>
              <a:defRPr sz="24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53088920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4"/>
              </a:buClr>
              <a:defRPr/>
            </a:lvl1pPr>
            <a:lvl2pPr marL="742950" indent="-742950">
              <a:lnSpc>
                <a:spcPct val="120000"/>
              </a:lnSpc>
              <a:buClr>
                <a:schemeClr val="accent4"/>
              </a:buClr>
              <a:defRPr/>
            </a:lvl2pPr>
            <a:lvl3pPr marL="342900" indent="-342900">
              <a:buClr>
                <a:schemeClr val="accent4"/>
              </a:buClr>
              <a:defRPr/>
            </a:lvl3pPr>
            <a:lvl4pPr marL="635000" indent="-29210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C1ED3AA9-1222-5E47-B347-472ECE8774C1}" type="slidenum">
              <a:rPr lang="en-US"/>
              <a:pPr>
                <a:defRPr/>
              </a:pPr>
              <a:t>‹#›</a:t>
            </a:fld>
            <a:endParaRPr lang="en-US"/>
          </a:p>
        </p:txBody>
      </p:sp>
    </p:spTree>
    <p:extLst>
      <p:ext uri="{BB962C8B-B14F-4D97-AF65-F5344CB8AC3E}">
        <p14:creationId xmlns:p14="http://schemas.microsoft.com/office/powerpoint/2010/main" val="9316114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2400" y="1422400"/>
            <a:ext cx="6121400" cy="7632700"/>
          </a:xfrm>
        </p:spPr>
        <p:txBody>
          <a:bodyPr/>
          <a:lstStyle>
            <a:lvl1pPr>
              <a:buClr>
                <a:schemeClr val="accent4"/>
              </a:buClr>
              <a:defRPr/>
            </a:lvl1pPr>
            <a:lvl2pPr marL="742950" indent="-742950">
              <a:lnSpc>
                <a:spcPct val="120000"/>
              </a:lnSpc>
              <a:buClr>
                <a:schemeClr val="accent4"/>
              </a:buClr>
              <a:defRPr/>
            </a:lvl2pPr>
            <a:lvl3pPr marL="342900" indent="-342900">
              <a:buClr>
                <a:schemeClr val="accent4"/>
              </a:buClr>
              <a:defRPr/>
            </a:lvl3pPr>
            <a:lvl4pPr marL="635000" indent="-29210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07B5F368-0E8D-AD46-AC1E-3472773C8DA9}" type="slidenum">
              <a:rPr lang="en-US"/>
              <a:pPr>
                <a:defRPr/>
              </a:pPr>
              <a:t>‹#›</a:t>
            </a:fld>
            <a:endParaRPr lang="en-US"/>
          </a:p>
        </p:txBody>
      </p:sp>
    </p:spTree>
    <p:extLst>
      <p:ext uri="{BB962C8B-B14F-4D97-AF65-F5344CB8AC3E}">
        <p14:creationId xmlns:p14="http://schemas.microsoft.com/office/powerpoint/2010/main" val="3971222255"/>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20700" indent="-520700">
              <a:lnSpc>
                <a:spcPct val="120000"/>
              </a:lnSpc>
              <a:spcBef>
                <a:spcPts val="1200"/>
              </a:spcBef>
              <a:buClr>
                <a:schemeClr val="accent4"/>
              </a:buClr>
              <a:buFont typeface="Wingdings" charset="2"/>
              <a:buChar char=""/>
              <a:defRPr sz="3600"/>
            </a:lvl1pPr>
            <a:lvl2pPr marL="1028700" indent="-520700">
              <a:lnSpc>
                <a:spcPct val="120000"/>
              </a:lnSpc>
              <a:spcBef>
                <a:spcPts val="1200"/>
              </a:spcBef>
              <a:buClr>
                <a:schemeClr val="accent4"/>
              </a:buClr>
              <a:buFont typeface="Wingdings" charset="2"/>
              <a:buChar char=""/>
              <a:defRPr sz="3600"/>
            </a:lvl2pPr>
            <a:lvl3pPr marL="1549400" indent="-520700">
              <a:lnSpc>
                <a:spcPct val="120000"/>
              </a:lnSpc>
              <a:spcBef>
                <a:spcPts val="1200"/>
              </a:spcBef>
              <a:buClr>
                <a:schemeClr val="accent4"/>
              </a:buClr>
              <a:buFont typeface="Wingdings" charset="2"/>
              <a:buChar char=""/>
              <a:defRPr sz="3600"/>
            </a:lvl3pPr>
            <a:lvl4pPr marL="2057400" indent="-520700">
              <a:lnSpc>
                <a:spcPct val="120000"/>
              </a:lnSpc>
              <a:spcBef>
                <a:spcPts val="1200"/>
              </a:spcBef>
              <a:buClr>
                <a:schemeClr val="accent4"/>
              </a:buClr>
              <a:buFont typeface="Wingdings" charset="2"/>
              <a:buChar char=""/>
              <a:defRPr sz="3600"/>
            </a:lvl4pPr>
            <a:lvl5pPr marL="2578100" indent="-520700">
              <a:lnSpc>
                <a:spcPct val="120000"/>
              </a:lnSpc>
              <a:spcBef>
                <a:spcPts val="1200"/>
              </a:spcBef>
              <a:buClr>
                <a:schemeClr val="accent4"/>
              </a:buClr>
              <a:buFont typeface="Wingdings" charset="2"/>
              <a:buChar cha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CEF9D3E2-3262-F641-AB24-FF4A39ED94B6}" type="slidenum">
              <a:rPr lang="en-US"/>
              <a:pPr>
                <a:defRPr/>
              </a:pPr>
              <a:t>‹#›</a:t>
            </a:fld>
            <a:endParaRPr lang="en-US"/>
          </a:p>
        </p:txBody>
      </p:sp>
    </p:spTree>
    <p:extLst>
      <p:ext uri="{BB962C8B-B14F-4D97-AF65-F5344CB8AC3E}">
        <p14:creationId xmlns:p14="http://schemas.microsoft.com/office/powerpoint/2010/main" val="3459282686"/>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6575" y="762000"/>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20000"/>
              </a:lnSpc>
              <a:defRPr sz="2800" b="0" i="1">
                <a:latin typeface="Open Sans Light"/>
                <a:cs typeface="Open Sans Light"/>
              </a:defRPr>
            </a:lvl1pPr>
            <a:lvl2pPr>
              <a:lnSpc>
                <a:spcPct val="120000"/>
              </a:lnSpc>
              <a:defRPr sz="2800" b="0" i="1">
                <a:latin typeface="Open Sans Light"/>
                <a:cs typeface="Open Sans Light"/>
              </a:defRPr>
            </a:lvl2pPr>
            <a:lvl3pPr>
              <a:lnSpc>
                <a:spcPct val="120000"/>
              </a:lnSpc>
              <a:defRPr sz="2800" b="0" i="1">
                <a:latin typeface="Open Sans Light"/>
                <a:cs typeface="Open Sans Light"/>
              </a:defRPr>
            </a:lvl3pPr>
            <a:lvl4pPr>
              <a:lnSpc>
                <a:spcPct val="120000"/>
              </a:lnSpc>
              <a:defRPr sz="2800" b="0" i="1">
                <a:latin typeface="Open Sans Light"/>
                <a:cs typeface="Open Sans Light"/>
              </a:defRPr>
            </a:lvl4pPr>
            <a:lvl5pPr>
              <a:lnSpc>
                <a:spcPct val="120000"/>
              </a:lnSpc>
              <a:defRPr sz="2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AEF5B2CA-BCA1-9745-82ED-D3862910942D}" type="slidenum">
              <a:rPr lang="en-US"/>
              <a:pPr>
                <a:defRPr/>
              </a:pPr>
              <a:t>‹#›</a:t>
            </a:fld>
            <a:endParaRPr lang="en-US"/>
          </a:p>
        </p:txBody>
      </p:sp>
    </p:spTree>
    <p:extLst>
      <p:ext uri="{BB962C8B-B14F-4D97-AF65-F5344CB8AC3E}">
        <p14:creationId xmlns:p14="http://schemas.microsoft.com/office/powerpoint/2010/main" val="1236711599"/>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en-US" noProof="0" dirty="0" smtClean="0">
                <a:sym typeface="Open Sans Extrabold" charset="0"/>
              </a:rPr>
              <a:t>Click to edit Master title style</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AEF5B2CA-BCA1-9745-82ED-D3862910942D}" type="slidenum">
              <a:rPr lang="en-US"/>
              <a:pPr>
                <a:defRPr/>
              </a:pPr>
              <a:t>‹#›</a:t>
            </a:fld>
            <a:endParaRPr lang="en-US"/>
          </a:p>
        </p:txBody>
      </p:sp>
    </p:spTree>
    <p:extLst>
      <p:ext uri="{BB962C8B-B14F-4D97-AF65-F5344CB8AC3E}">
        <p14:creationId xmlns:p14="http://schemas.microsoft.com/office/powerpoint/2010/main" val="353242725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4"/>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800" y="7620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10000"/>
              </a:lnSpc>
              <a:defRPr sz="2800" b="0" i="1">
                <a:solidFill>
                  <a:srgbClr val="FFFFFF"/>
                </a:solidFill>
                <a:latin typeface="Open Sans Light"/>
                <a:cs typeface="Open Sans Light"/>
              </a:defRPr>
            </a:lvl1pPr>
            <a:lvl2pPr>
              <a:lnSpc>
                <a:spcPct val="110000"/>
              </a:lnSpc>
              <a:defRPr sz="2800" b="0" i="1">
                <a:solidFill>
                  <a:srgbClr val="FFFFFF"/>
                </a:solidFill>
                <a:latin typeface="Open Sans Light"/>
                <a:cs typeface="Open Sans Light"/>
              </a:defRPr>
            </a:lvl2pPr>
            <a:lvl3pPr>
              <a:lnSpc>
                <a:spcPct val="110000"/>
              </a:lnSpc>
              <a:defRPr sz="2800" b="0" i="1">
                <a:solidFill>
                  <a:srgbClr val="FFFFFF"/>
                </a:solidFill>
                <a:latin typeface="Open Sans Light"/>
                <a:cs typeface="Open Sans Light"/>
              </a:defRPr>
            </a:lvl3pPr>
            <a:lvl4pPr>
              <a:lnSpc>
                <a:spcPct val="110000"/>
              </a:lnSpc>
              <a:defRPr sz="2800" b="0" i="1">
                <a:solidFill>
                  <a:srgbClr val="FFFFFF"/>
                </a:solidFill>
                <a:latin typeface="Open Sans Light"/>
                <a:cs typeface="Open Sans Light"/>
              </a:defRPr>
            </a:lvl4pPr>
            <a:lvl5pPr>
              <a:lnSpc>
                <a:spcPct val="110000"/>
              </a:lnSpc>
              <a:defRPr sz="2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F0EDC83E-2C64-F44F-BCC1-220EFDC81178}" type="slidenum">
              <a:rPr lang="en-US"/>
              <a:pPr>
                <a:defRPr/>
              </a:pPr>
              <a:t>‹#›</a:t>
            </a:fld>
            <a:endParaRPr lang="en-US"/>
          </a:p>
        </p:txBody>
      </p:sp>
    </p:spTree>
    <p:extLst>
      <p:ext uri="{BB962C8B-B14F-4D97-AF65-F5344CB8AC3E}">
        <p14:creationId xmlns:p14="http://schemas.microsoft.com/office/powerpoint/2010/main" val="3137538550"/>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3149600" cy="723900"/>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3797300" y="381000"/>
            <a:ext cx="8826500" cy="8674100"/>
          </a:xfrm>
        </p:spPr>
        <p:txBody>
          <a:bodyPr/>
          <a:lstStyle>
            <a:lvl1pPr>
              <a:lnSpc>
                <a:spcPct val="90000"/>
              </a:lnSpc>
              <a:buClr>
                <a:schemeClr val="accent4"/>
              </a:buClr>
              <a:defRPr sz="3200"/>
            </a:lvl1pPr>
            <a:lvl2pPr marL="742950" indent="-742950">
              <a:lnSpc>
                <a:spcPct val="120000"/>
              </a:lnSpc>
              <a:buClr>
                <a:schemeClr val="accent4"/>
              </a:buClr>
              <a:defRPr sz="1800"/>
            </a:lvl2pPr>
            <a:lvl3pPr marL="342900" indent="-342900">
              <a:lnSpc>
                <a:spcPct val="120000"/>
              </a:lnSpc>
              <a:buClr>
                <a:schemeClr val="accent4"/>
              </a:buClr>
              <a:defRPr sz="1800"/>
            </a:lvl3pPr>
            <a:lvl4pPr marL="635000" indent="-292100">
              <a:lnSpc>
                <a:spcPct val="120000"/>
              </a:lnSpc>
              <a:buClr>
                <a:schemeClr val="accent4"/>
              </a:buClr>
              <a:defRPr sz="1800"/>
            </a:lvl4pPr>
            <a:lvl5pPr>
              <a:lnSpc>
                <a:spcPct val="120000"/>
              </a:lnSpc>
              <a:buClr>
                <a:schemeClr val="accent4"/>
              </a:buCl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F45BCE79-35B8-8A4E-BF89-30FE3F5C0F3C}" type="slidenum">
              <a:rPr lang="en-US"/>
              <a:pPr>
                <a:defRPr/>
              </a:pPr>
              <a:t>‹#›</a:t>
            </a:fld>
            <a:endParaRPr lang="en-US"/>
          </a:p>
        </p:txBody>
      </p:sp>
    </p:spTree>
    <p:extLst>
      <p:ext uri="{BB962C8B-B14F-4D97-AF65-F5344CB8AC3E}">
        <p14:creationId xmlns:p14="http://schemas.microsoft.com/office/powerpoint/2010/main" val="3478325345"/>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marL="742950" indent="-742950">
              <a:lnSpc>
                <a:spcPct val="120000"/>
              </a:lnSpc>
              <a:defRPr/>
            </a:lvl2pPr>
            <a:lvl3pPr marL="342900" indent="-342900">
              <a:buClr>
                <a:schemeClr val="accent2"/>
              </a:buClr>
              <a:defRPr/>
            </a:lvl3pPr>
            <a:lvl4pPr marL="635000" indent="-29210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7C63C8F7-3B45-AC47-8AA3-16317B775D68}" type="slidenum">
              <a:rPr lang="en-US"/>
              <a:pPr>
                <a:defRPr/>
              </a:pPr>
              <a:t>‹#›</a:t>
            </a:fld>
            <a:endParaRPr lang="en-US"/>
          </a:p>
        </p:txBody>
      </p:sp>
    </p:spTree>
    <p:extLst>
      <p:ext uri="{BB962C8B-B14F-4D97-AF65-F5344CB8AC3E}">
        <p14:creationId xmlns:p14="http://schemas.microsoft.com/office/powerpoint/2010/main" val="1169464663"/>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082800" y="3276600"/>
            <a:ext cx="8839200" cy="3199850"/>
          </a:xfrm>
        </p:spPr>
        <p:txBody>
          <a:bodyPr anchor="ctr">
            <a:spAutoFit/>
          </a:bodyPr>
          <a:lstStyle>
            <a:lvl1pPr marL="0" indent="0" algn="ctr">
              <a:buFontTx/>
              <a:buNone/>
              <a:defRPr b="0" i="1">
                <a:solidFill>
                  <a:srgbClr val="00AA5B"/>
                </a:solidFill>
                <a:latin typeface="Open Sans Light"/>
                <a:cs typeface="Open Sans Light"/>
              </a:defRPr>
            </a:lvl1pPr>
            <a:lvl2pPr marL="0" indent="0" algn="ctr">
              <a:buFontTx/>
              <a:buNone/>
              <a:defRPr b="0" i="1">
                <a:solidFill>
                  <a:srgbClr val="00AA5B"/>
                </a:solidFill>
                <a:latin typeface="Open Sans Light"/>
                <a:cs typeface="Open Sans Light"/>
              </a:defRPr>
            </a:lvl2pPr>
            <a:lvl3pPr marL="0" indent="0" algn="ctr">
              <a:buFontTx/>
              <a:buNone/>
              <a:defRPr b="0" i="1">
                <a:solidFill>
                  <a:srgbClr val="00AA5B"/>
                </a:solidFill>
                <a:latin typeface="Open Sans Light"/>
                <a:cs typeface="Open Sans Light"/>
              </a:defRPr>
            </a:lvl3pPr>
            <a:lvl4pPr marL="0" indent="0" algn="ctr">
              <a:buFontTx/>
              <a:buNone/>
              <a:defRPr b="0" i="1">
                <a:solidFill>
                  <a:srgbClr val="00AA5B"/>
                </a:solidFill>
                <a:latin typeface="Open Sans Light"/>
                <a:cs typeface="Open Sans Light"/>
              </a:defRPr>
            </a:lvl4pPr>
            <a:lvl5pPr marL="0" indent="0" algn="ctr">
              <a:buFontTx/>
              <a:buNone/>
              <a:defRPr b="0" i="1">
                <a:solidFill>
                  <a:srgbClr val="00AA5B"/>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1207B570-2DB6-8E40-97FD-627C94FD301C}" type="slidenum">
              <a:rPr lang="en-US"/>
              <a:pPr>
                <a:defRPr/>
              </a:pPr>
              <a:t>‹#›</a:t>
            </a:fld>
            <a:endParaRPr lang="en-US"/>
          </a:p>
        </p:txBody>
      </p:sp>
    </p:spTree>
    <p:extLst>
      <p:ext uri="{BB962C8B-B14F-4D97-AF65-F5344CB8AC3E}">
        <p14:creationId xmlns:p14="http://schemas.microsoft.com/office/powerpoint/2010/main" val="3118519092"/>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2017713" y="15732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2017713" y="3667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2006600" y="673100"/>
            <a:ext cx="8991600" cy="723900"/>
          </a:xfrm>
        </p:spPr>
        <p:txBody>
          <a:bodyPr/>
          <a:lstStyle>
            <a:lvl1pPr algn="ctr">
              <a:defRPr sz="5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714D82B8-896A-334C-8D91-FF9EC1998B54}" type="slidenum">
              <a:rPr lang="en-US"/>
              <a:pPr>
                <a:defRPr/>
              </a:pPr>
              <a:t>‹#›</a:t>
            </a:fld>
            <a:endParaRPr lang="en-US"/>
          </a:p>
        </p:txBody>
      </p:sp>
    </p:spTree>
    <p:extLst>
      <p:ext uri="{BB962C8B-B14F-4D97-AF65-F5344CB8AC3E}">
        <p14:creationId xmlns:p14="http://schemas.microsoft.com/office/powerpoint/2010/main" val="2564166187"/>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BBE4B044-2569-3F43-8287-B21897D884B0}" type="slidenum">
              <a:rPr lang="en-US"/>
              <a:pPr>
                <a:defRPr/>
              </a:pPr>
              <a:t>‹#›</a:t>
            </a:fld>
            <a:endParaRPr lang="en-US"/>
          </a:p>
        </p:txBody>
      </p:sp>
    </p:spTree>
    <p:extLst>
      <p:ext uri="{BB962C8B-B14F-4D97-AF65-F5344CB8AC3E}">
        <p14:creationId xmlns:p14="http://schemas.microsoft.com/office/powerpoint/2010/main" val="1317997800"/>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2616200" y="3200400"/>
            <a:ext cx="77835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45000" y="84582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1143000"/>
            <a:ext cx="12242800" cy="1905000"/>
          </a:xfrm>
        </p:spPr>
        <p:txBody>
          <a:bodyPr>
            <a:normAutofit/>
          </a:bodyPr>
          <a:lstStyle>
            <a:lvl1pPr algn="ctr">
              <a:defRPr sz="8400" spc="-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616200" y="3284533"/>
            <a:ext cx="7772400" cy="3032625"/>
          </a:xfrm>
          <a:solidFill>
            <a:srgbClr val="00AA5B"/>
          </a:solidFill>
          <a:effectLst>
            <a:outerShdw dist="25400" dir="5400000" algn="tl" rotWithShape="0">
              <a:schemeClr val="tx1"/>
            </a:outerShdw>
          </a:effectLst>
        </p:spPr>
        <p:txBody>
          <a:bodyPr tIns="228600" bIns="228600">
            <a:spAutoFit/>
          </a:bodyPr>
          <a:lstStyle>
            <a:lvl1pPr marL="0" indent="0" algn="ctr">
              <a:lnSpc>
                <a:spcPct val="120000"/>
              </a:lnSpc>
              <a:spcBef>
                <a:spcPts val="0"/>
              </a:spcBef>
              <a:buFontTx/>
              <a:buNone/>
              <a:defRPr sz="2800" i="1"/>
            </a:lvl1pPr>
            <a:lvl2pPr marL="0" indent="0" algn="ctr">
              <a:lnSpc>
                <a:spcPct val="120000"/>
              </a:lnSpc>
              <a:spcBef>
                <a:spcPts val="0"/>
              </a:spcBef>
              <a:buFontTx/>
              <a:buNone/>
              <a:defRPr sz="2800" i="1"/>
            </a:lvl2pPr>
            <a:lvl3pPr marL="0" indent="0" algn="ctr">
              <a:lnSpc>
                <a:spcPct val="120000"/>
              </a:lnSpc>
              <a:spcBef>
                <a:spcPts val="0"/>
              </a:spcBef>
              <a:buFontTx/>
              <a:buNone/>
              <a:defRPr sz="2800" i="1"/>
            </a:lvl3pPr>
            <a:lvl4pPr marL="0" indent="0" algn="ctr">
              <a:lnSpc>
                <a:spcPct val="120000"/>
              </a:lnSpc>
              <a:spcBef>
                <a:spcPts val="0"/>
              </a:spcBef>
              <a:buFontTx/>
              <a:buNone/>
              <a:defRPr sz="2800" i="1"/>
            </a:lvl4pPr>
            <a:lvl5pPr marL="0" indent="0" algn="ctr">
              <a:lnSpc>
                <a:spcPct val="120000"/>
              </a:lnSpc>
              <a:spcBef>
                <a:spcPts val="0"/>
              </a:spcBef>
              <a:buFontTx/>
              <a:buNone/>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0572778"/>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1231900" y="4114800"/>
            <a:ext cx="10553700" cy="158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90" dirty="0"/>
          </a:p>
        </p:txBody>
      </p:sp>
      <p:sp>
        <p:nvSpPr>
          <p:cNvPr id="6" name="Line 5"/>
          <p:cNvSpPr>
            <a:spLocks noChangeShapeType="1"/>
          </p:cNvSpPr>
          <p:nvPr userDrawn="1"/>
        </p:nvSpPr>
        <p:spPr bwMode="auto">
          <a:xfrm>
            <a:off x="1225550" y="6361113"/>
            <a:ext cx="105648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45000" y="762000"/>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4419600"/>
            <a:ext cx="12242800" cy="1905000"/>
          </a:xfrm>
        </p:spPr>
        <p:txBody>
          <a:bodyPr>
            <a:normAutofit/>
          </a:bodyPr>
          <a:lstStyle>
            <a:lvl1pPr algn="ctr">
              <a:defRPr sz="8400" spc="-400"/>
            </a:lvl1pPr>
          </a:lstStyle>
          <a:p>
            <a:r>
              <a:rPr lang="x-none" smtClean="0"/>
              <a:t>Click to edit Master title style</a:t>
            </a:r>
            <a:endParaRPr lang="en-US" dirty="0"/>
          </a:p>
        </p:txBody>
      </p:sp>
      <p:sp>
        <p:nvSpPr>
          <p:cNvPr id="3" name="Content Placeholder 2"/>
          <p:cNvSpPr>
            <a:spLocks noGrp="1"/>
          </p:cNvSpPr>
          <p:nvPr>
            <p:ph idx="1"/>
          </p:nvPr>
        </p:nvSpPr>
        <p:spPr>
          <a:xfrm>
            <a:off x="2616200" y="6781800"/>
            <a:ext cx="7772400" cy="2197100"/>
          </a:xfrm>
        </p:spPr>
        <p:txBody>
          <a:bodyPr/>
          <a:lstStyle>
            <a:lvl1pPr algn="ctr">
              <a:lnSpc>
                <a:spcPct val="120000"/>
              </a:lnSpc>
              <a:defRPr sz="2800" i="1"/>
            </a:lvl1pPr>
            <a:lvl2pPr algn="ctr">
              <a:lnSpc>
                <a:spcPct val="120000"/>
              </a:lnSpc>
              <a:defRPr sz="2800" i="1"/>
            </a:lvl2pPr>
            <a:lvl3pPr algn="ctr">
              <a:lnSpc>
                <a:spcPct val="120000"/>
              </a:lnSpc>
              <a:defRPr sz="2800" i="1"/>
            </a:lvl3pPr>
            <a:lvl4pPr algn="ctr">
              <a:lnSpc>
                <a:spcPct val="120000"/>
              </a:lnSpc>
              <a:defRPr sz="2800" i="1"/>
            </a:lvl4pPr>
            <a:lvl5pPr algn="ctr">
              <a:lnSpc>
                <a:spcPct val="120000"/>
              </a:lnSpc>
              <a:defRPr sz="2800" i="1"/>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8" name="Text Placeholder 7"/>
          <p:cNvSpPr>
            <a:spLocks noGrp="1"/>
          </p:cNvSpPr>
          <p:nvPr>
            <p:ph type="body" sz="quarter" idx="10"/>
          </p:nvPr>
        </p:nvSpPr>
        <p:spPr>
          <a:xfrm>
            <a:off x="4081624" y="2667000"/>
            <a:ext cx="4853942" cy="769441"/>
          </a:xfrm>
          <a:solidFill>
            <a:schemeClr val="tx1"/>
          </a:solidFill>
        </p:spPr>
        <p:txBody>
          <a:bodyPr wrap="none" lIns="365760" tIns="228600" rIns="365760" bIns="228600" anchor="ctr">
            <a:spAutoFit/>
          </a:bodyPr>
          <a:lstStyle>
            <a:lvl1pPr algn="ctr">
              <a:lnSpc>
                <a:spcPct val="80000"/>
              </a:lnSpc>
              <a:defRPr sz="2400" b="1" i="1" spc="500" baseline="0">
                <a:solidFill>
                  <a:schemeClr val="bg1"/>
                </a:solidFill>
                <a:latin typeface="Open Sans"/>
                <a:cs typeface="Open Sans Extrabold Italic"/>
              </a:defRPr>
            </a:lvl1pPr>
            <a:lvl2pPr>
              <a:defRPr sz="2400" b="0" i="0">
                <a:solidFill>
                  <a:schemeClr val="bg1"/>
                </a:solidFill>
                <a:latin typeface="Open Sans Extrabold Italic"/>
                <a:cs typeface="Open Sans Extrabold Italic"/>
              </a:defRPr>
            </a:lvl2pPr>
            <a:lvl3pPr>
              <a:defRPr sz="2400" b="0" i="0">
                <a:solidFill>
                  <a:schemeClr val="bg1"/>
                </a:solidFill>
                <a:latin typeface="Open Sans Extrabold Italic"/>
                <a:cs typeface="Open Sans Extrabold Italic"/>
              </a:defRPr>
            </a:lvl3pPr>
            <a:lvl4pPr>
              <a:defRPr sz="2400" b="0" i="0">
                <a:solidFill>
                  <a:schemeClr val="bg1"/>
                </a:solidFill>
                <a:latin typeface="Open Sans Extrabold Italic"/>
                <a:cs typeface="Open Sans Extrabold Italic"/>
              </a:defRPr>
            </a:lvl4pPr>
            <a:lvl5pPr>
              <a:defRPr sz="2400" b="0" i="0">
                <a:solidFill>
                  <a:schemeClr val="bg1"/>
                </a:solidFill>
                <a:latin typeface="Open Sans Extrabold Italic"/>
                <a:cs typeface="Open Sans Extrabold Italic"/>
              </a:defRPr>
            </a:lvl5pPr>
          </a:lstStyle>
          <a:p>
            <a:pPr lvl="0"/>
            <a:r>
              <a:rPr lang="x-none" smtClean="0"/>
              <a:t>Click to edit Master text styles</a:t>
            </a:r>
          </a:p>
        </p:txBody>
      </p:sp>
    </p:spTree>
    <p:extLst>
      <p:ext uri="{BB962C8B-B14F-4D97-AF65-F5344CB8AC3E}">
        <p14:creationId xmlns:p14="http://schemas.microsoft.com/office/powerpoint/2010/main" val="1887502472"/>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925" y="777875"/>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x-none" noProof="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20000"/>
              </a:lnSpc>
              <a:defRPr sz="2800" b="0" i="1">
                <a:latin typeface="Open Sans Light"/>
                <a:cs typeface="Open Sans Light"/>
              </a:defRPr>
            </a:lvl1pPr>
            <a:lvl2pPr>
              <a:lnSpc>
                <a:spcPct val="120000"/>
              </a:lnSpc>
              <a:defRPr sz="2800" b="0" i="1">
                <a:latin typeface="Open Sans Light"/>
                <a:cs typeface="Open Sans Light"/>
              </a:defRPr>
            </a:lvl2pPr>
            <a:lvl3pPr>
              <a:lnSpc>
                <a:spcPct val="120000"/>
              </a:lnSpc>
              <a:defRPr sz="2800" b="0" i="1">
                <a:latin typeface="Open Sans Light"/>
                <a:cs typeface="Open Sans Light"/>
              </a:defRPr>
            </a:lvl3pPr>
            <a:lvl4pPr>
              <a:lnSpc>
                <a:spcPct val="120000"/>
              </a:lnSpc>
              <a:defRPr sz="2800" b="0" i="1">
                <a:latin typeface="Open Sans Light"/>
                <a:cs typeface="Open Sans Light"/>
              </a:defRPr>
            </a:lvl4pPr>
            <a:lvl5pPr>
              <a:lnSpc>
                <a:spcPct val="120000"/>
              </a:lnSpc>
              <a:defRPr sz="2800" b="0" i="1">
                <a:latin typeface="Open Sans Light"/>
                <a:cs typeface="Open Sans Light"/>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F504D283-0FF3-A748-9CA6-F44D05BA578E}" type="slidenum">
              <a:rPr lang="en-US"/>
              <a:pPr>
                <a:defRPr/>
              </a:pPr>
              <a:t>‹#›</a:t>
            </a:fld>
            <a:endParaRPr lang="en-US"/>
          </a:p>
        </p:txBody>
      </p:sp>
    </p:spTree>
    <p:extLst>
      <p:ext uri="{BB962C8B-B14F-4D97-AF65-F5344CB8AC3E}">
        <p14:creationId xmlns:p14="http://schemas.microsoft.com/office/powerpoint/2010/main" val="1305464026"/>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lt - Reversed">
    <p:bg>
      <p:bgPr>
        <a:solidFill>
          <a:schemeClr val="bg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8800" y="7620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solidFill>
                  <a:srgbClr val="FFFFFF"/>
                </a:solidFill>
              </a:defRPr>
            </a:lvl1pPr>
          </a:lstStyle>
          <a:p>
            <a:r>
              <a:rPr lang="x-none" noProof="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10000"/>
              </a:lnSpc>
              <a:defRPr sz="2800" b="0" i="1">
                <a:solidFill>
                  <a:srgbClr val="FFFFFF"/>
                </a:solidFill>
                <a:latin typeface="Open Sans Light"/>
                <a:cs typeface="Open Sans Light"/>
              </a:defRPr>
            </a:lvl1pPr>
            <a:lvl2pPr>
              <a:lnSpc>
                <a:spcPct val="110000"/>
              </a:lnSpc>
              <a:defRPr sz="2800" b="0" i="1">
                <a:solidFill>
                  <a:srgbClr val="FFFFFF"/>
                </a:solidFill>
                <a:latin typeface="Open Sans Light"/>
                <a:cs typeface="Open Sans Light"/>
              </a:defRPr>
            </a:lvl2pPr>
            <a:lvl3pPr>
              <a:lnSpc>
                <a:spcPct val="110000"/>
              </a:lnSpc>
              <a:defRPr sz="2800" b="0" i="1">
                <a:solidFill>
                  <a:srgbClr val="FFFFFF"/>
                </a:solidFill>
                <a:latin typeface="Open Sans Light"/>
                <a:cs typeface="Open Sans Light"/>
              </a:defRPr>
            </a:lvl3pPr>
            <a:lvl4pPr>
              <a:lnSpc>
                <a:spcPct val="110000"/>
              </a:lnSpc>
              <a:defRPr sz="2800" b="0" i="1">
                <a:solidFill>
                  <a:srgbClr val="FFFFFF"/>
                </a:solidFill>
                <a:latin typeface="Open Sans Light"/>
                <a:cs typeface="Open Sans Light"/>
              </a:defRPr>
            </a:lvl4pPr>
            <a:lvl5pPr>
              <a:lnSpc>
                <a:spcPct val="110000"/>
              </a:lnSpc>
              <a:defRPr sz="2800" b="0" i="1">
                <a:solidFill>
                  <a:srgbClr val="FFFFFF"/>
                </a:solidFill>
                <a:latin typeface="Open Sans Light"/>
                <a:cs typeface="Open Sans Light"/>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AF2F2B78-E99E-DC49-B248-2CE847588196}" type="slidenum">
              <a:rPr lang="en-US"/>
              <a:pPr>
                <a:defRPr/>
              </a:pPr>
              <a:t>‹#›</a:t>
            </a:fld>
            <a:endParaRPr lang="en-US"/>
          </a:p>
        </p:txBody>
      </p:sp>
    </p:spTree>
    <p:extLst>
      <p:ext uri="{BB962C8B-B14F-4D97-AF65-F5344CB8AC3E}">
        <p14:creationId xmlns:p14="http://schemas.microsoft.com/office/powerpoint/2010/main" val="966011468"/>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ong Form">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3149600" cy="723900"/>
          </a:xfrm>
        </p:spPr>
        <p:txBody>
          <a:bodyPr anchor="t"/>
          <a:lstStyle/>
          <a:p>
            <a:r>
              <a:rPr lang="x-none" smtClean="0"/>
              <a:t>Click to edit Master title style</a:t>
            </a:r>
            <a:endParaRPr lang="en-US" dirty="0"/>
          </a:p>
        </p:txBody>
      </p:sp>
      <p:sp>
        <p:nvSpPr>
          <p:cNvPr id="3" name="Content Placeholder 2"/>
          <p:cNvSpPr>
            <a:spLocks noGrp="1"/>
          </p:cNvSpPr>
          <p:nvPr>
            <p:ph idx="1"/>
          </p:nvPr>
        </p:nvSpPr>
        <p:spPr>
          <a:xfrm>
            <a:off x="3797300" y="381000"/>
            <a:ext cx="8826500" cy="8674100"/>
          </a:xfrm>
        </p:spPr>
        <p:txBody>
          <a:bodyPr/>
          <a:lstStyle>
            <a:lvl1pPr>
              <a:lnSpc>
                <a:spcPct val="90000"/>
              </a:lnSpc>
              <a:defRPr sz="3200"/>
            </a:lvl1pPr>
            <a:lvl2pPr marL="742950" indent="-742950">
              <a:lnSpc>
                <a:spcPct val="120000"/>
              </a:lnSpc>
              <a:defRPr sz="1800"/>
            </a:lvl2pPr>
            <a:lvl3pPr marL="342900" indent="-342900">
              <a:lnSpc>
                <a:spcPct val="120000"/>
              </a:lnSpc>
              <a:defRPr sz="1800"/>
            </a:lvl3pPr>
            <a:lvl4pPr marL="635000" indent="-292100">
              <a:lnSpc>
                <a:spcPct val="120000"/>
              </a:lnSpc>
              <a:defRPr sz="1800"/>
            </a:lvl4pPr>
            <a:lvl5pPr>
              <a:lnSpc>
                <a:spcPct val="120000"/>
              </a:lnSpc>
              <a:defRPr sz="1800"/>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6BD71149-C6B6-DA41-AB69-4C8E97C931F0}" type="slidenum">
              <a:rPr lang="en-US"/>
              <a:pPr>
                <a:defRPr/>
              </a:pPr>
              <a:t>‹#›</a:t>
            </a:fld>
            <a:endParaRPr lang="en-US"/>
          </a:p>
        </p:txBody>
      </p:sp>
    </p:spTree>
    <p:extLst>
      <p:ext uri="{BB962C8B-B14F-4D97-AF65-F5344CB8AC3E}">
        <p14:creationId xmlns:p14="http://schemas.microsoft.com/office/powerpoint/2010/main" val="1233903200"/>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082800" y="3276600"/>
            <a:ext cx="8839200" cy="3199850"/>
          </a:xfrm>
        </p:spPr>
        <p:txBody>
          <a:bodyPr anchor="ctr">
            <a:spAutoFit/>
          </a:bodyPr>
          <a:lstStyle>
            <a:lvl1pPr marL="0" indent="0" algn="ctr">
              <a:buFontTx/>
              <a:buNone/>
              <a:defRPr b="0" i="1">
                <a:solidFill>
                  <a:schemeClr val="tx2"/>
                </a:solidFill>
                <a:latin typeface="Open Sans Light"/>
                <a:cs typeface="Open Sans Light"/>
              </a:defRPr>
            </a:lvl1pPr>
            <a:lvl2pPr marL="0" indent="0" algn="ctr">
              <a:buFontTx/>
              <a:buNone/>
              <a:defRPr b="0" i="1">
                <a:solidFill>
                  <a:schemeClr val="tx2"/>
                </a:solidFill>
                <a:latin typeface="Open Sans Light"/>
                <a:cs typeface="Open Sans Light"/>
              </a:defRPr>
            </a:lvl2pPr>
            <a:lvl3pPr marL="0" indent="0" algn="ctr">
              <a:buFontTx/>
              <a:buNone/>
              <a:defRPr b="0" i="1">
                <a:solidFill>
                  <a:schemeClr val="tx2"/>
                </a:solidFill>
                <a:latin typeface="Open Sans Light"/>
                <a:cs typeface="Open Sans Light"/>
              </a:defRPr>
            </a:lvl3pPr>
            <a:lvl4pPr marL="0" indent="0" algn="ctr">
              <a:buFontTx/>
              <a:buNone/>
              <a:defRPr b="0" i="1">
                <a:solidFill>
                  <a:schemeClr val="tx2"/>
                </a:solidFill>
                <a:latin typeface="Open Sans Light"/>
                <a:cs typeface="Open Sans Light"/>
              </a:defRPr>
            </a:lvl4pPr>
            <a:lvl5pPr marL="0" indent="0" algn="ctr">
              <a:buFontTx/>
              <a:buNone/>
              <a:defRPr b="0" i="1">
                <a:solidFill>
                  <a:schemeClr val="tx2"/>
                </a:solidFill>
                <a:latin typeface="Open Sans Light"/>
                <a:cs typeface="Open Sans Light"/>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4E84542C-AEB8-BA46-B512-07A2C30EF0A5}" type="slidenum">
              <a:rPr lang="en-US"/>
              <a:pPr>
                <a:defRPr/>
              </a:pPr>
              <a:t>‹#›</a:t>
            </a:fld>
            <a:endParaRPr lang="en-US"/>
          </a:p>
        </p:txBody>
      </p:sp>
    </p:spTree>
    <p:extLst>
      <p:ext uri="{BB962C8B-B14F-4D97-AF65-F5344CB8AC3E}">
        <p14:creationId xmlns:p14="http://schemas.microsoft.com/office/powerpoint/2010/main" val="1206305906"/>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2C9DD80C-99F1-0E47-BA51-BB25AE8C7A7D}" type="slidenum">
              <a:rPr lang="en-US"/>
              <a:pPr>
                <a:defRPr/>
              </a:pPr>
              <a:t>‹#›</a:t>
            </a:fld>
            <a:endParaRPr lang="en-US"/>
          </a:p>
        </p:txBody>
      </p:sp>
    </p:spTree>
    <p:extLst>
      <p:ext uri="{BB962C8B-B14F-4D97-AF65-F5344CB8AC3E}">
        <p14:creationId xmlns:p14="http://schemas.microsoft.com/office/powerpoint/2010/main" val="121700350"/>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2400" y="1422400"/>
            <a:ext cx="6121400" cy="7632700"/>
          </a:xfrm>
        </p:spPr>
        <p:txBody>
          <a:bodyPr/>
          <a:lstStyle>
            <a:lvl2pPr marL="742950" indent="-742950">
              <a:lnSpc>
                <a:spcPct val="120000"/>
              </a:lnSpc>
              <a:defRPr/>
            </a:lvl2pPr>
            <a:lvl3pPr marL="342900" indent="-342900">
              <a:buClr>
                <a:schemeClr val="accent2"/>
              </a:buClr>
              <a:defRPr/>
            </a:lvl3pPr>
            <a:lvl4pPr marL="635000" indent="-29210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44E3CEF2-A3ED-E143-BC1A-64ED8E217853}" type="slidenum">
              <a:rPr lang="en-US"/>
              <a:pPr>
                <a:defRPr/>
              </a:pPr>
              <a:t>‹#›</a:t>
            </a:fld>
            <a:endParaRPr lang="en-US"/>
          </a:p>
        </p:txBody>
      </p:sp>
    </p:spTree>
    <p:extLst>
      <p:ext uri="{BB962C8B-B14F-4D97-AF65-F5344CB8AC3E}">
        <p14:creationId xmlns:p14="http://schemas.microsoft.com/office/powerpoint/2010/main" val="1566873613"/>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losing">
    <p:bg>
      <p:bgRef idx="1001">
        <a:schemeClr val="bg2"/>
      </p:bgRef>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2616200" y="3200400"/>
            <a:ext cx="77835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45000" y="84582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1143000"/>
            <a:ext cx="12242800" cy="1905000"/>
          </a:xfrm>
        </p:spPr>
        <p:txBody>
          <a:bodyPr>
            <a:normAutofit/>
          </a:bodyPr>
          <a:lstStyle>
            <a:lvl1pPr algn="ctr">
              <a:defRPr sz="8400" spc="-400"/>
            </a:lvl1pPr>
          </a:lstStyle>
          <a:p>
            <a:r>
              <a:rPr lang="x-none" smtClean="0"/>
              <a:t>Click to edit Master title style</a:t>
            </a:r>
            <a:endParaRPr lang="en-US" dirty="0"/>
          </a:p>
        </p:txBody>
      </p:sp>
      <p:sp>
        <p:nvSpPr>
          <p:cNvPr id="3" name="Content Placeholder 2"/>
          <p:cNvSpPr>
            <a:spLocks noGrp="1"/>
          </p:cNvSpPr>
          <p:nvPr>
            <p:ph idx="1"/>
          </p:nvPr>
        </p:nvSpPr>
        <p:spPr>
          <a:xfrm>
            <a:off x="2616200" y="3284533"/>
            <a:ext cx="7772400" cy="3032625"/>
          </a:xfrm>
          <a:solidFill>
            <a:schemeClr val="bg2"/>
          </a:solidFill>
          <a:effectLst>
            <a:outerShdw dist="25400" dir="5400000" algn="tl" rotWithShape="0">
              <a:schemeClr val="tx1"/>
            </a:outerShdw>
          </a:effectLst>
        </p:spPr>
        <p:txBody>
          <a:bodyPr tIns="228600" bIns="228600">
            <a:spAutoFit/>
          </a:bodyPr>
          <a:lstStyle>
            <a:lvl1pPr marL="0" indent="0" algn="ctr">
              <a:lnSpc>
                <a:spcPct val="120000"/>
              </a:lnSpc>
              <a:spcBef>
                <a:spcPts val="0"/>
              </a:spcBef>
              <a:buFontTx/>
              <a:buNone/>
              <a:defRPr sz="2800" i="1"/>
            </a:lvl1pPr>
            <a:lvl2pPr marL="0" indent="0" algn="ctr">
              <a:lnSpc>
                <a:spcPct val="120000"/>
              </a:lnSpc>
              <a:spcBef>
                <a:spcPts val="0"/>
              </a:spcBef>
              <a:buFontTx/>
              <a:buNone/>
              <a:defRPr sz="2800" i="1"/>
            </a:lvl2pPr>
            <a:lvl3pPr marL="0" indent="0" algn="ctr">
              <a:lnSpc>
                <a:spcPct val="120000"/>
              </a:lnSpc>
              <a:spcBef>
                <a:spcPts val="0"/>
              </a:spcBef>
              <a:buFontTx/>
              <a:buNone/>
              <a:defRPr sz="2800" i="1"/>
            </a:lvl3pPr>
            <a:lvl4pPr marL="0" indent="0" algn="ctr">
              <a:lnSpc>
                <a:spcPct val="120000"/>
              </a:lnSpc>
              <a:spcBef>
                <a:spcPts val="0"/>
              </a:spcBef>
              <a:buFontTx/>
              <a:buNone/>
              <a:defRPr sz="2800" i="1"/>
            </a:lvl4pPr>
            <a:lvl5pPr marL="0" indent="0" algn="ctr">
              <a:lnSpc>
                <a:spcPct val="120000"/>
              </a:lnSpc>
              <a:spcBef>
                <a:spcPts val="0"/>
              </a:spcBef>
              <a:buFontTx/>
              <a:buNone/>
              <a:defRPr sz="2800" i="1"/>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Tree>
    <p:extLst>
      <p:ext uri="{BB962C8B-B14F-4D97-AF65-F5344CB8AC3E}">
        <p14:creationId xmlns:p14="http://schemas.microsoft.com/office/powerpoint/2010/main" val="1262807695"/>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Rectangle 4"/>
          <p:cNvSpPr/>
          <p:nvPr userDrawn="1"/>
        </p:nvSpPr>
        <p:spPr bwMode="auto">
          <a:xfrm>
            <a:off x="0" y="0"/>
            <a:ext cx="13022862" cy="975360"/>
          </a:xfrm>
          <a:prstGeom prst="rect">
            <a:avLst/>
          </a:prstGeom>
          <a:solidFill>
            <a:schemeClr val="tx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130046" tIns="65023" rIns="130046" bIns="65023"/>
          <a:lstStyle/>
          <a:p>
            <a:pPr>
              <a:spcBef>
                <a:spcPct val="20000"/>
              </a:spcBef>
              <a:defRPr/>
            </a:pPr>
            <a:endParaRPr lang="en-AU" sz="2800" b="0" dirty="0" err="1">
              <a:solidFill>
                <a:schemeClr val="bg1"/>
              </a:solidFill>
              <a:latin typeface="Arial Narrow" pitchFamily="34" charset="0"/>
            </a:endParaRPr>
          </a:p>
        </p:txBody>
      </p:sp>
      <p:sp>
        <p:nvSpPr>
          <p:cNvPr id="4" name="Content Placeholder 2"/>
          <p:cNvSpPr>
            <a:spLocks noGrp="1"/>
          </p:cNvSpPr>
          <p:nvPr>
            <p:ph idx="1"/>
          </p:nvPr>
        </p:nvSpPr>
        <p:spPr>
          <a:xfrm>
            <a:off x="650240" y="2275841"/>
            <a:ext cx="11704320" cy="6186311"/>
          </a:xfrm>
          <a:prstGeom prst="rect">
            <a:avLst/>
          </a:prstGeom>
        </p:spPr>
        <p:txBody>
          <a:bodyPr/>
          <a:lstStyle>
            <a:lvl1pPr>
              <a:buClr>
                <a:schemeClr val="tx1">
                  <a:lumMod val="95000"/>
                  <a:lumOff val="5000"/>
                </a:schemeClr>
              </a:buClr>
              <a:defRPr sz="3100">
                <a:solidFill>
                  <a:schemeClr val="tx1"/>
                </a:solidFill>
                <a:latin typeface="Arial"/>
                <a:cs typeface="Arial"/>
              </a:defRPr>
            </a:lvl1pPr>
            <a:lvl2pPr>
              <a:buClr>
                <a:schemeClr val="tx1">
                  <a:lumMod val="95000"/>
                  <a:lumOff val="5000"/>
                </a:schemeClr>
              </a:buClr>
              <a:buFont typeface="Arial" pitchFamily="34" charset="0"/>
              <a:buChar char="•"/>
              <a:defRPr sz="2600">
                <a:solidFill>
                  <a:schemeClr val="tx1"/>
                </a:solidFill>
                <a:latin typeface="Arial"/>
                <a:cs typeface="Arial"/>
              </a:defRPr>
            </a:lvl2pPr>
            <a:lvl3pPr>
              <a:buClr>
                <a:schemeClr val="tx1">
                  <a:lumMod val="95000"/>
                  <a:lumOff val="5000"/>
                </a:schemeClr>
              </a:buClr>
              <a:buFont typeface="Arial Narrow" pitchFamily="34" charset="0"/>
              <a:buChar char="–"/>
              <a:defRPr sz="2000" b="0">
                <a:solidFill>
                  <a:schemeClr val="tx1"/>
                </a:solidFill>
                <a:latin typeface="Arial"/>
                <a:cs typeface="Arial"/>
              </a:defRPr>
            </a:lvl3pPr>
            <a:lvl4pPr>
              <a:buClr>
                <a:schemeClr val="tx1">
                  <a:lumMod val="95000"/>
                  <a:lumOff val="5000"/>
                </a:schemeClr>
              </a:buClr>
              <a:defRPr i="0">
                <a:solidFill>
                  <a:schemeClr val="tx1"/>
                </a:solidFill>
                <a:latin typeface="Arial"/>
                <a:cs typeface="Arial"/>
              </a:defRPr>
            </a:lvl4pPr>
            <a:lvl5pPr>
              <a:buClr>
                <a:schemeClr val="tx1">
                  <a:lumMod val="95000"/>
                  <a:lumOff val="5000"/>
                </a:schemeClr>
              </a:buClr>
              <a:buFont typeface="Arial Narrow" pitchFamily="34" charset="0"/>
              <a:buChar char="–"/>
              <a:defRPr>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3" name="Title 1"/>
          <p:cNvSpPr>
            <a:spLocks noGrp="1"/>
          </p:cNvSpPr>
          <p:nvPr>
            <p:ph type="title"/>
          </p:nvPr>
        </p:nvSpPr>
        <p:spPr>
          <a:xfrm>
            <a:off x="650247" y="112889"/>
            <a:ext cx="8798576" cy="697654"/>
          </a:xfrm>
          <a:ln>
            <a:noFill/>
          </a:ln>
        </p:spPr>
        <p:txBody>
          <a:bodyPr/>
          <a:lstStyle>
            <a:lvl1pPr>
              <a:defRPr sz="3400">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244429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20700" indent="-520700">
              <a:lnSpc>
                <a:spcPct val="120000"/>
              </a:lnSpc>
              <a:spcBef>
                <a:spcPts val="1200"/>
              </a:spcBef>
              <a:buClr>
                <a:schemeClr val="accent2"/>
              </a:buClr>
              <a:buFont typeface="Wingdings" charset="2"/>
              <a:buChar char=""/>
              <a:defRPr sz="3600"/>
            </a:lvl1pPr>
            <a:lvl2pPr marL="1028700" indent="-520700">
              <a:lnSpc>
                <a:spcPct val="120000"/>
              </a:lnSpc>
              <a:spcBef>
                <a:spcPts val="1200"/>
              </a:spcBef>
              <a:buClr>
                <a:schemeClr val="accent2"/>
              </a:buClr>
              <a:buFont typeface="Wingdings" charset="2"/>
              <a:buChar char=""/>
              <a:defRPr sz="3600"/>
            </a:lvl2pPr>
            <a:lvl3pPr marL="1549400" indent="-520700">
              <a:lnSpc>
                <a:spcPct val="120000"/>
              </a:lnSpc>
              <a:spcBef>
                <a:spcPts val="1200"/>
              </a:spcBef>
              <a:buClr>
                <a:schemeClr val="accent2"/>
              </a:buClr>
              <a:buFont typeface="Wingdings" charset="2"/>
              <a:buChar char=""/>
              <a:defRPr sz="3600"/>
            </a:lvl3pPr>
            <a:lvl4pPr marL="2057400" indent="-520700">
              <a:lnSpc>
                <a:spcPct val="120000"/>
              </a:lnSpc>
              <a:spcBef>
                <a:spcPts val="1200"/>
              </a:spcBef>
              <a:buClr>
                <a:schemeClr val="accent2"/>
              </a:buClr>
              <a:buFont typeface="Wingdings" charset="2"/>
              <a:buChar char=""/>
              <a:defRPr sz="3600"/>
            </a:lvl4pPr>
            <a:lvl5pPr marL="2578100" indent="-520700">
              <a:lnSpc>
                <a:spcPct val="120000"/>
              </a:lnSpc>
              <a:spcBef>
                <a:spcPts val="1200"/>
              </a:spcBef>
              <a:buClr>
                <a:schemeClr val="accent2"/>
              </a:buClr>
              <a:buFont typeface="Wingdings" charset="2"/>
              <a:buChar cha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0318F36E-6169-FB48-ADBF-1C5327902D06}" type="slidenum">
              <a:rPr lang="en-US"/>
              <a:pPr>
                <a:defRPr/>
              </a:pPr>
              <a:t>‹#›</a:t>
            </a:fld>
            <a:endParaRPr lang="en-US"/>
          </a:p>
        </p:txBody>
      </p:sp>
    </p:spTree>
    <p:extLst>
      <p:ext uri="{BB962C8B-B14F-4D97-AF65-F5344CB8AC3E}">
        <p14:creationId xmlns:p14="http://schemas.microsoft.com/office/powerpoint/2010/main" val="34994843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6575" y="762000"/>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20000"/>
              </a:lnSpc>
              <a:defRPr sz="2800" b="0" i="1">
                <a:latin typeface="Open Sans Light"/>
                <a:cs typeface="Open Sans Light"/>
              </a:defRPr>
            </a:lvl1pPr>
            <a:lvl2pPr>
              <a:lnSpc>
                <a:spcPct val="120000"/>
              </a:lnSpc>
              <a:defRPr sz="2800" b="0" i="1">
                <a:latin typeface="Open Sans Light"/>
                <a:cs typeface="Open Sans Light"/>
              </a:defRPr>
            </a:lvl2pPr>
            <a:lvl3pPr>
              <a:lnSpc>
                <a:spcPct val="120000"/>
              </a:lnSpc>
              <a:defRPr sz="2800" b="0" i="1">
                <a:latin typeface="Open Sans Light"/>
                <a:cs typeface="Open Sans Light"/>
              </a:defRPr>
            </a:lvl3pPr>
            <a:lvl4pPr>
              <a:lnSpc>
                <a:spcPct val="120000"/>
              </a:lnSpc>
              <a:defRPr sz="2800" b="0" i="1">
                <a:latin typeface="Open Sans Light"/>
                <a:cs typeface="Open Sans Light"/>
              </a:defRPr>
            </a:lvl4pPr>
            <a:lvl5pPr>
              <a:lnSpc>
                <a:spcPct val="120000"/>
              </a:lnSpc>
              <a:defRPr sz="2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768797F7-8343-6A4F-B427-8F2B68D5478D}" type="slidenum">
              <a:rPr lang="en-US"/>
              <a:pPr>
                <a:defRPr/>
              </a:pPr>
              <a:t>‹#›</a:t>
            </a:fld>
            <a:endParaRPr lang="en-US"/>
          </a:p>
        </p:txBody>
      </p:sp>
    </p:spTree>
    <p:extLst>
      <p:ext uri="{BB962C8B-B14F-4D97-AF65-F5344CB8AC3E}">
        <p14:creationId xmlns:p14="http://schemas.microsoft.com/office/powerpoint/2010/main" val="1817799661"/>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800" y="7620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10000"/>
              </a:lnSpc>
              <a:defRPr sz="2800" b="0" i="1">
                <a:solidFill>
                  <a:srgbClr val="FFFFFF"/>
                </a:solidFill>
                <a:latin typeface="Open Sans Light"/>
                <a:cs typeface="Open Sans Light"/>
              </a:defRPr>
            </a:lvl1pPr>
            <a:lvl2pPr>
              <a:lnSpc>
                <a:spcPct val="110000"/>
              </a:lnSpc>
              <a:defRPr sz="2800" b="0" i="1">
                <a:solidFill>
                  <a:srgbClr val="FFFFFF"/>
                </a:solidFill>
                <a:latin typeface="Open Sans Light"/>
                <a:cs typeface="Open Sans Light"/>
              </a:defRPr>
            </a:lvl2pPr>
            <a:lvl3pPr>
              <a:lnSpc>
                <a:spcPct val="110000"/>
              </a:lnSpc>
              <a:defRPr sz="2800" b="0" i="1">
                <a:solidFill>
                  <a:srgbClr val="FFFFFF"/>
                </a:solidFill>
                <a:latin typeface="Open Sans Light"/>
                <a:cs typeface="Open Sans Light"/>
              </a:defRPr>
            </a:lvl3pPr>
            <a:lvl4pPr>
              <a:lnSpc>
                <a:spcPct val="110000"/>
              </a:lnSpc>
              <a:defRPr sz="2800" b="0" i="1">
                <a:solidFill>
                  <a:srgbClr val="FFFFFF"/>
                </a:solidFill>
                <a:latin typeface="Open Sans Light"/>
                <a:cs typeface="Open Sans Light"/>
              </a:defRPr>
            </a:lvl4pPr>
            <a:lvl5pPr>
              <a:lnSpc>
                <a:spcPct val="110000"/>
              </a:lnSpc>
              <a:defRPr sz="2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8559FF49-2D39-C94A-8C45-5A004EE3CF92}" type="slidenum">
              <a:rPr lang="en-US"/>
              <a:pPr>
                <a:defRPr/>
              </a:pPr>
              <a:t>‹#›</a:t>
            </a:fld>
            <a:endParaRPr lang="en-US"/>
          </a:p>
        </p:txBody>
      </p:sp>
    </p:spTree>
    <p:extLst>
      <p:ext uri="{BB962C8B-B14F-4D97-AF65-F5344CB8AC3E}">
        <p14:creationId xmlns:p14="http://schemas.microsoft.com/office/powerpoint/2010/main" val="769283892"/>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3149600" cy="723900"/>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3797300" y="381000"/>
            <a:ext cx="8826500" cy="8674100"/>
          </a:xfrm>
        </p:spPr>
        <p:txBody>
          <a:bodyPr/>
          <a:lstStyle>
            <a:lvl1pPr>
              <a:lnSpc>
                <a:spcPct val="90000"/>
              </a:lnSpc>
              <a:defRPr sz="3200"/>
            </a:lvl1pPr>
            <a:lvl2pPr marL="742950" indent="-742950">
              <a:lnSpc>
                <a:spcPct val="120000"/>
              </a:lnSpc>
              <a:defRPr sz="1800"/>
            </a:lvl2pPr>
            <a:lvl3pPr marL="342900" indent="-342900">
              <a:lnSpc>
                <a:spcPct val="120000"/>
              </a:lnSpc>
              <a:buClr>
                <a:schemeClr val="accent2"/>
              </a:buClr>
              <a:defRPr sz="1800"/>
            </a:lvl3pPr>
            <a:lvl4pPr marL="635000" indent="-292100">
              <a:lnSpc>
                <a:spcPct val="120000"/>
              </a:lnSpc>
              <a:buClr>
                <a:schemeClr val="accent2"/>
              </a:buClr>
              <a:defRPr sz="1800"/>
            </a:lvl4pPr>
            <a:lvl5pPr>
              <a:lnSpc>
                <a:spcPct val="120000"/>
              </a:lnSpc>
              <a:buClr>
                <a:schemeClr val="accent2"/>
              </a:buCl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FFB34898-47EB-9D4D-B4E7-AC69392EF69D}" type="slidenum">
              <a:rPr lang="en-US"/>
              <a:pPr>
                <a:defRPr/>
              </a:pPr>
              <a:t>‹#›</a:t>
            </a:fld>
            <a:endParaRPr lang="en-US"/>
          </a:p>
        </p:txBody>
      </p:sp>
    </p:spTree>
    <p:extLst>
      <p:ext uri="{BB962C8B-B14F-4D97-AF65-F5344CB8AC3E}">
        <p14:creationId xmlns:p14="http://schemas.microsoft.com/office/powerpoint/2010/main" val="139280621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082800" y="3276600"/>
            <a:ext cx="8839200" cy="3199850"/>
          </a:xfrm>
        </p:spPr>
        <p:txBody>
          <a:bodyPr anchor="ctr">
            <a:spAutoFit/>
          </a:bodyPr>
          <a:lstStyle>
            <a:lvl1pPr marL="0" indent="0" algn="ctr">
              <a:buFontTx/>
              <a:buNone/>
              <a:defRPr b="0" i="1">
                <a:solidFill>
                  <a:schemeClr val="accent2"/>
                </a:solidFill>
                <a:latin typeface="Open Sans Light"/>
                <a:cs typeface="Open Sans Light"/>
              </a:defRPr>
            </a:lvl1pPr>
            <a:lvl2pPr marL="0" indent="0" algn="ctr">
              <a:buFontTx/>
              <a:buNone/>
              <a:defRPr b="0" i="1">
                <a:solidFill>
                  <a:schemeClr val="accent2"/>
                </a:solidFill>
                <a:latin typeface="Open Sans Light"/>
                <a:cs typeface="Open Sans Light"/>
              </a:defRPr>
            </a:lvl2pPr>
            <a:lvl3pPr marL="0" indent="0" algn="ctr">
              <a:buFontTx/>
              <a:buNone/>
              <a:defRPr b="0" i="1">
                <a:solidFill>
                  <a:schemeClr val="accent2"/>
                </a:solidFill>
                <a:latin typeface="Open Sans Light"/>
                <a:cs typeface="Open Sans Light"/>
              </a:defRPr>
            </a:lvl3pPr>
            <a:lvl4pPr marL="0" indent="0" algn="ctr">
              <a:buFontTx/>
              <a:buNone/>
              <a:defRPr b="0" i="1">
                <a:solidFill>
                  <a:schemeClr val="accent2"/>
                </a:solidFill>
                <a:latin typeface="Open Sans Light"/>
                <a:cs typeface="Open Sans Light"/>
              </a:defRPr>
            </a:lvl4pPr>
            <a:lvl5pPr marL="0" indent="0" algn="ctr">
              <a:buFontTx/>
              <a:buNone/>
              <a:defRPr b="0" i="1">
                <a:solidFill>
                  <a:schemeClr val="accent2"/>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E5353BBB-A620-3745-8A1C-E5BE83716193}" type="slidenum">
              <a:rPr lang="en-US"/>
              <a:pPr>
                <a:defRPr/>
              </a:pPr>
              <a:t>‹#›</a:t>
            </a:fld>
            <a:endParaRPr lang="en-US"/>
          </a:p>
        </p:txBody>
      </p:sp>
    </p:spTree>
    <p:extLst>
      <p:ext uri="{BB962C8B-B14F-4D97-AF65-F5344CB8AC3E}">
        <p14:creationId xmlns:p14="http://schemas.microsoft.com/office/powerpoint/2010/main" val="787769682"/>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2017713" y="15732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2017713" y="3667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2006600" y="673100"/>
            <a:ext cx="8991600" cy="723900"/>
          </a:xfrm>
        </p:spPr>
        <p:txBody>
          <a:bodyPr/>
          <a:lstStyle>
            <a:lvl1pPr algn="ctr">
              <a:defRPr sz="5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595802D0-E7DB-5948-8D4C-BFB468D06F95}" type="slidenum">
              <a:rPr lang="en-US"/>
              <a:pPr>
                <a:defRPr/>
              </a:pPr>
              <a:t>‹#›</a:t>
            </a:fld>
            <a:endParaRPr lang="en-US"/>
          </a:p>
        </p:txBody>
      </p:sp>
    </p:spTree>
    <p:extLst>
      <p:ext uri="{BB962C8B-B14F-4D97-AF65-F5344CB8AC3E}">
        <p14:creationId xmlns:p14="http://schemas.microsoft.com/office/powerpoint/2010/main" val="2332480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381000" y="304800"/>
            <a:ext cx="122428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381000" y="1422400"/>
            <a:ext cx="12242800" cy="763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12355513" y="9258300"/>
            <a:ext cx="2682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lnSpc>
                <a:spcPct val="100000"/>
              </a:lnSpc>
              <a:defRPr sz="1100" b="0" i="1">
                <a:solidFill>
                  <a:srgbClr val="808184"/>
                </a:solidFill>
                <a:latin typeface="Open Sans Light"/>
                <a:ea typeface="ＭＳ Ｐゴシック" charset="0"/>
                <a:cs typeface="Open Sans Light"/>
                <a:sym typeface="Open Sans Italic" charset="0"/>
              </a:defRPr>
            </a:lvl1pPr>
            <a:lvl2pPr algn="l">
              <a:defRPr sz="1200">
                <a:solidFill>
                  <a:schemeClr val="tx1"/>
                </a:solidFill>
                <a:latin typeface="+mn-lt"/>
                <a:ea typeface="ＭＳ Ｐゴシック" charset="0"/>
              </a:defRPr>
            </a:lvl2pPr>
            <a:lvl3pPr algn="l">
              <a:defRPr sz="1200">
                <a:solidFill>
                  <a:schemeClr val="tx1"/>
                </a:solidFill>
                <a:latin typeface="+mn-lt"/>
                <a:ea typeface="ＭＳ Ｐゴシック" charset="0"/>
              </a:defRPr>
            </a:lvl3pPr>
            <a:lvl4pPr algn="l">
              <a:defRPr sz="1200">
                <a:solidFill>
                  <a:schemeClr val="tx1"/>
                </a:solidFill>
                <a:latin typeface="+mn-lt"/>
                <a:ea typeface="ＭＳ Ｐゴシック" charset="0"/>
              </a:defRPr>
            </a:lvl4pPr>
            <a:lvl5pPr algn="l">
              <a:defRPr sz="1200">
                <a:solidFill>
                  <a:schemeClr val="tx1"/>
                </a:solidFill>
                <a:latin typeface="+mn-lt"/>
                <a:ea typeface="ＭＳ Ｐゴシック" charset="0"/>
              </a:defRPr>
            </a:lvl5pPr>
            <a:lvl6pPr fontAlgn="base">
              <a:spcBef>
                <a:spcPct val="0"/>
              </a:spcBef>
              <a:spcAft>
                <a:spcPct val="0"/>
              </a:spcAft>
              <a:defRPr sz="1200">
                <a:solidFill>
                  <a:schemeClr val="tx1"/>
                </a:solidFill>
                <a:latin typeface="+mn-lt"/>
                <a:ea typeface="ＭＳ Ｐゴシック" charset="0"/>
              </a:defRPr>
            </a:lvl6pPr>
            <a:lvl7pPr fontAlgn="base">
              <a:spcBef>
                <a:spcPct val="0"/>
              </a:spcBef>
              <a:spcAft>
                <a:spcPct val="0"/>
              </a:spcAft>
              <a:defRPr sz="1200">
                <a:solidFill>
                  <a:schemeClr val="tx1"/>
                </a:solidFill>
                <a:latin typeface="+mn-lt"/>
                <a:ea typeface="ＭＳ Ｐゴシック" charset="0"/>
              </a:defRPr>
            </a:lvl7pPr>
            <a:lvl8pPr fontAlgn="base">
              <a:spcBef>
                <a:spcPct val="0"/>
              </a:spcBef>
              <a:spcAft>
                <a:spcPct val="0"/>
              </a:spcAft>
              <a:defRPr sz="1200">
                <a:solidFill>
                  <a:schemeClr val="tx1"/>
                </a:solidFill>
                <a:latin typeface="+mn-lt"/>
                <a:ea typeface="ＭＳ Ｐゴシック" charset="0"/>
              </a:defRPr>
            </a:lvl8pPr>
            <a:lvl9pPr fontAlgn="base">
              <a:spcBef>
                <a:spcPct val="0"/>
              </a:spcBef>
              <a:spcAft>
                <a:spcPct val="0"/>
              </a:spcAft>
              <a:defRPr sz="1200">
                <a:solidFill>
                  <a:schemeClr val="tx1"/>
                </a:solidFill>
                <a:latin typeface="+mn-lt"/>
                <a:ea typeface="ＭＳ Ｐゴシック" charset="0"/>
              </a:defRPr>
            </a:lvl9pPr>
          </a:lstStyle>
          <a:p>
            <a:pPr>
              <a:defRPr/>
            </a:pPr>
            <a:fld id="{2C4D8162-F20D-264B-9B22-634840B078F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67" r:id="rId7"/>
    <p:sldLayoutId id="2147484168" r:id="rId8"/>
    <p:sldLayoutId id="2147484187" r:id="rId9"/>
    <p:sldLayoutId id="2147484169" r:id="rId10"/>
    <p:sldLayoutId id="2147484188" r:id="rId11"/>
  </p:sldLayoutIdLst>
  <p:transition xmlns:p14="http://schemas.microsoft.com/office/powerpoint/2010/main"/>
  <p:hf hdr="0" ftr="0" dt="0"/>
  <p:txStyles>
    <p:titleStyle>
      <a:lvl1pPr algn="l" rtl="0" eaLnBrk="0" fontAlgn="base" hangingPunct="0">
        <a:lnSpc>
          <a:spcPct val="70000"/>
        </a:lnSpc>
        <a:spcBef>
          <a:spcPct val="0"/>
        </a:spcBef>
        <a:spcAft>
          <a:spcPct val="0"/>
        </a:spcAft>
        <a:defRPr sz="3600" cap="all" spc="-90">
          <a:solidFill>
            <a:schemeClr val="accent2"/>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p:titleStyle>
    <p:body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chemeClr val="accent2"/>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chemeClr val="accent2"/>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chemeClr val="accent2"/>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381000" y="304800"/>
            <a:ext cx="122428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381000" y="1422400"/>
            <a:ext cx="12242800" cy="763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12355513" y="9258300"/>
            <a:ext cx="2682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lnSpc>
                <a:spcPct val="100000"/>
              </a:lnSpc>
              <a:defRPr sz="1100" b="0" i="1">
                <a:solidFill>
                  <a:srgbClr val="808184"/>
                </a:solidFill>
                <a:latin typeface="Open Sans Light"/>
                <a:ea typeface="ＭＳ Ｐゴシック" charset="0"/>
                <a:cs typeface="Open Sans Light"/>
                <a:sym typeface="Open Sans Italic" charset="0"/>
              </a:defRPr>
            </a:lvl1pPr>
            <a:lvl2pPr algn="l">
              <a:defRPr sz="1200">
                <a:solidFill>
                  <a:schemeClr val="tx1"/>
                </a:solidFill>
                <a:latin typeface="+mn-lt"/>
                <a:ea typeface="ＭＳ Ｐゴシック" charset="0"/>
              </a:defRPr>
            </a:lvl2pPr>
            <a:lvl3pPr algn="l">
              <a:defRPr sz="1200">
                <a:solidFill>
                  <a:schemeClr val="tx1"/>
                </a:solidFill>
                <a:latin typeface="+mn-lt"/>
                <a:ea typeface="ＭＳ Ｐゴシック" charset="0"/>
              </a:defRPr>
            </a:lvl3pPr>
            <a:lvl4pPr algn="l">
              <a:defRPr sz="1200">
                <a:solidFill>
                  <a:schemeClr val="tx1"/>
                </a:solidFill>
                <a:latin typeface="+mn-lt"/>
                <a:ea typeface="ＭＳ Ｐゴシック" charset="0"/>
              </a:defRPr>
            </a:lvl4pPr>
            <a:lvl5pPr algn="l">
              <a:defRPr sz="1200">
                <a:solidFill>
                  <a:schemeClr val="tx1"/>
                </a:solidFill>
                <a:latin typeface="+mn-lt"/>
                <a:ea typeface="ＭＳ Ｐゴシック" charset="0"/>
              </a:defRPr>
            </a:lvl5pPr>
            <a:lvl6pPr fontAlgn="base">
              <a:spcBef>
                <a:spcPct val="0"/>
              </a:spcBef>
              <a:spcAft>
                <a:spcPct val="0"/>
              </a:spcAft>
              <a:defRPr sz="1200">
                <a:solidFill>
                  <a:schemeClr val="tx1"/>
                </a:solidFill>
                <a:latin typeface="+mn-lt"/>
                <a:ea typeface="ＭＳ Ｐゴシック" charset="0"/>
              </a:defRPr>
            </a:lvl6pPr>
            <a:lvl7pPr fontAlgn="base">
              <a:spcBef>
                <a:spcPct val="0"/>
              </a:spcBef>
              <a:spcAft>
                <a:spcPct val="0"/>
              </a:spcAft>
              <a:defRPr sz="1200">
                <a:solidFill>
                  <a:schemeClr val="tx1"/>
                </a:solidFill>
                <a:latin typeface="+mn-lt"/>
                <a:ea typeface="ＭＳ Ｐゴシック" charset="0"/>
              </a:defRPr>
            </a:lvl7pPr>
            <a:lvl8pPr fontAlgn="base">
              <a:spcBef>
                <a:spcPct val="0"/>
              </a:spcBef>
              <a:spcAft>
                <a:spcPct val="0"/>
              </a:spcAft>
              <a:defRPr sz="1200">
                <a:solidFill>
                  <a:schemeClr val="tx1"/>
                </a:solidFill>
                <a:latin typeface="+mn-lt"/>
                <a:ea typeface="ＭＳ Ｐゴシック" charset="0"/>
              </a:defRPr>
            </a:lvl8pPr>
            <a:lvl9pPr fontAlgn="base">
              <a:spcBef>
                <a:spcPct val="0"/>
              </a:spcBef>
              <a:spcAft>
                <a:spcPct val="0"/>
              </a:spcAft>
              <a:defRPr sz="1200">
                <a:solidFill>
                  <a:schemeClr val="tx1"/>
                </a:solidFill>
                <a:latin typeface="+mn-lt"/>
                <a:ea typeface="ＭＳ Ｐゴシック" charset="0"/>
              </a:defRPr>
            </a:lvl9pPr>
          </a:lstStyle>
          <a:p>
            <a:pPr>
              <a:defRPr/>
            </a:pPr>
            <a:fld id="{7A190D75-D3FD-2A44-9981-88C47E18B6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8" r:id="rId6"/>
    <p:sldLayoutId id="2147484194" r:id="rId7"/>
    <p:sldLayoutId id="2147484170" r:id="rId8"/>
    <p:sldLayoutId id="2147484171" r:id="rId9"/>
    <p:sldLayoutId id="2147484195" r:id="rId10"/>
    <p:sldLayoutId id="2147484172" r:id="rId11"/>
    <p:sldLayoutId id="2147484196" r:id="rId12"/>
    <p:sldLayoutId id="2147484173" r:id="rId13"/>
    <p:sldLayoutId id="2147484177" r:id="rId14"/>
    <p:sldLayoutId id="2147484178" r:id="rId15"/>
    <p:sldLayoutId id="2147484164" r:id="rId16"/>
    <p:sldLayoutId id="2147484165" r:id="rId17"/>
    <p:sldLayoutId id="2147484166" r:id="rId18"/>
    <p:sldLayoutId id="2147484180" r:id="rId19"/>
    <p:sldLayoutId id="2147484197" r:id="rId20"/>
  </p:sldLayoutIdLst>
  <p:transition xmlns:p14="http://schemas.microsoft.com/office/powerpoint/2010/main"/>
  <p:hf hdr="0" ftr="0" dt="0"/>
  <p:txStyles>
    <p:titleStyle>
      <a:lvl1pPr algn="l" rtl="0" eaLnBrk="0" fontAlgn="base" hangingPunct="0">
        <a:lnSpc>
          <a:spcPct val="70000"/>
        </a:lnSpc>
        <a:spcBef>
          <a:spcPct val="0"/>
        </a:spcBef>
        <a:spcAft>
          <a:spcPct val="0"/>
        </a:spcAft>
        <a:defRPr sz="3600" cap="all" spc="-90">
          <a:solidFill>
            <a:srgbClr val="00AA5B"/>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p:titleStyle>
    <p:body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4.png"/><Relationship Id="rId3" Type="http://schemas.openxmlformats.org/officeDocument/2006/relationships/image" Target="../media/image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6.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7.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6.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7.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5.png"/><Relationship Id="rId3" Type="http://schemas.openxmlformats.org/officeDocument/2006/relationships/image" Target="../media/image7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9.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80.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1.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4.png"/></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1.xml"/><Relationship Id="rId2"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21.xml"/><Relationship Id="rId2" Type="http://schemas.openxmlformats.org/officeDocument/2006/relationships/image" Target="../media/image7.jp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8.jpg"/><Relationship Id="rId1" Type="http://schemas.openxmlformats.org/officeDocument/2006/relationships/slideLayout" Target="../slideLayouts/slideLayout21.xml"/><Relationship Id="rId2"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3.png"/><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21.xml"/><Relationship Id="rId2"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2.png"/><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5.jp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microsoft.com/office/2007/relationships/hdphoto" Target="../media/hdphoto1.wdp"/><Relationship Id="rId6" Type="http://schemas.microsoft.com/office/2007/relationships/hdphoto" Target="../media/hdphoto2.wdp"/><Relationship Id="rId7" Type="http://schemas.microsoft.com/office/2007/relationships/hdphoto" Target="../media/hdphoto3.wdp"/><Relationship Id="rId8" Type="http://schemas.microsoft.com/office/2007/relationships/hdphoto" Target="../media/hdphoto4.wdp"/><Relationship Id="rId9" Type="http://schemas.openxmlformats.org/officeDocument/2006/relationships/image" Target="../media/image28.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39.jpg"/><Relationship Id="rId9" Type="http://schemas.openxmlformats.org/officeDocument/2006/relationships/image" Target="../media/image40.jpg"/><Relationship Id="rId10" Type="http://schemas.openxmlformats.org/officeDocument/2006/relationships/image" Target="../media/image41.jpg"/><Relationship Id="rId1" Type="http://schemas.openxmlformats.org/officeDocument/2006/relationships/slideLayout" Target="../slideLayouts/slideLayout21.xml"/><Relationship Id="rId2"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12.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jpg"/><Relationship Id="rId8" Type="http://schemas.openxmlformats.org/officeDocument/2006/relationships/image" Target="../media/image38.jpg"/><Relationship Id="rId9" Type="http://schemas.openxmlformats.org/officeDocument/2006/relationships/image" Target="../media/image39.jpg"/><Relationship Id="rId10" Type="http://schemas.openxmlformats.org/officeDocument/2006/relationships/image" Target="../media/image40.jpg"/><Relationship Id="rId11" Type="http://schemas.openxmlformats.org/officeDocument/2006/relationships/image" Target="../media/image41.jpg"/><Relationship Id="rId1" Type="http://schemas.openxmlformats.org/officeDocument/2006/relationships/slideLayout" Target="../slideLayouts/slideLayout21.xml"/><Relationship Id="rId2" Type="http://schemas.openxmlformats.org/officeDocument/2006/relationships/image" Target="../media/image4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2.jpg"/><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2.jpg"/><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2.jpg"/><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2.jpg"/><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2.jpg"/><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2.jpg"/><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5.png"/><Relationship Id="rId5" Type="http://schemas.openxmlformats.org/officeDocument/2006/relationships/image" Target="../media/image12.jpg"/><Relationship Id="rId6" Type="http://schemas.openxmlformats.org/officeDocument/2006/relationships/image" Target="../media/image34.jpg"/><Relationship Id="rId1" Type="http://schemas.openxmlformats.org/officeDocument/2006/relationships/slideLayout" Target="../slideLayouts/slideLayout21.xml"/><Relationship Id="rId2" Type="http://schemas.openxmlformats.org/officeDocument/2006/relationships/image" Target="../media/image46.jpg"/></Relationships>
</file>

<file path=ppt/slides/_rels/slide69.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5.png"/><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50.jpg"/><Relationship Id="rId5" Type="http://schemas.openxmlformats.org/officeDocument/2006/relationships/image" Target="../media/image51.jpg"/><Relationship Id="rId1" Type="http://schemas.openxmlformats.org/officeDocument/2006/relationships/slideLayout" Target="../slideLayouts/slideLayout21.xml"/><Relationship Id="rId2" Type="http://schemas.openxmlformats.org/officeDocument/2006/relationships/image" Target="../media/image4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gif"/><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6.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7.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dirty="0" smtClean="0"/>
              <a:t>AGILE FUNDAMENTALS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634324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51a.jpg"/>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13315" name="Rectangle 3"/>
          <p:cNvSpPr>
            <a:spLocks noGrp="1" noChangeArrowheads="1"/>
          </p:cNvSpPr>
          <p:nvPr>
            <p:ph type="title"/>
          </p:nvPr>
        </p:nvSpPr>
        <p:spPr/>
        <p:txBody>
          <a:bodyPr/>
          <a:lstStyle/>
          <a:p>
            <a:pPr>
              <a:defRPr/>
            </a:pPr>
            <a:r>
              <a:rPr lang="en-US" dirty="0" smtClean="0"/>
              <a:t>exercise</a:t>
            </a:r>
          </a:p>
        </p:txBody>
      </p:sp>
      <p:sp>
        <p:nvSpPr>
          <p:cNvPr id="13316" name="Rectangle 4"/>
          <p:cNvSpPr>
            <a:spLocks noGrp="1" noChangeArrowheads="1"/>
          </p:cNvSpPr>
          <p:nvPr>
            <p:ph idx="1"/>
          </p:nvPr>
        </p:nvSpPr>
        <p:spPr/>
        <p:txBody>
          <a:bodyPr/>
          <a:lstStyle/>
          <a:p>
            <a:pPr marL="0" indent="0" eaLnBrk="1" hangingPunct="1">
              <a:defRPr/>
            </a:pPr>
            <a:r>
              <a:rPr lang="en-US" dirty="0" smtClean="0"/>
              <a:t>Hopes and Fears</a:t>
            </a:r>
          </a:p>
        </p:txBody>
      </p:sp>
      <p:sp>
        <p:nvSpPr>
          <p:cNvPr id="6" name="Slide Number Placeholder 3"/>
          <p:cNvSpPr>
            <a:spLocks noGrp="1"/>
          </p:cNvSpPr>
          <p:nvPr>
            <p:ph type="sldNum" sz="quarter" idx="10"/>
          </p:nvPr>
        </p:nvSpPr>
        <p:spPr/>
        <p:txBody>
          <a:bodyPr/>
          <a:lstStyle/>
          <a:p>
            <a:pPr>
              <a:defRPr/>
            </a:pPr>
            <a:fld id="{B0817951-53A3-294D-B918-87F8BB19DF22}" type="slidenum">
              <a:rPr lang="en-US"/>
              <a:pPr>
                <a:defRPr/>
              </a:pPr>
              <a:t>10</a:t>
            </a:fld>
            <a:endParaRPr lang="en-US"/>
          </a:p>
        </p:txBody>
      </p:sp>
    </p:spTree>
    <p:extLst>
      <p:ext uri="{BB962C8B-B14F-4D97-AF65-F5344CB8AC3E}">
        <p14:creationId xmlns:p14="http://schemas.microsoft.com/office/powerpoint/2010/main" val="1720552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How inceptions feel</a:t>
            </a:r>
            <a:endParaRPr lang="en-US" dirty="0"/>
          </a:p>
        </p:txBody>
      </p:sp>
      <p:sp>
        <p:nvSpPr>
          <p:cNvPr id="3" name="Content Placeholder 2"/>
          <p:cNvSpPr>
            <a:spLocks noGrp="1"/>
          </p:cNvSpPr>
          <p:nvPr>
            <p:ph idx="1"/>
          </p:nvPr>
        </p:nvSpPr>
        <p:spPr>
          <a:xfrm>
            <a:off x="381000" y="1422400"/>
            <a:ext cx="6121400" cy="7632700"/>
          </a:xfrm>
        </p:spPr>
        <p:txBody>
          <a:bodyPr/>
          <a:lstStyle/>
          <a:p>
            <a:pPr marL="685800" indent="-685800">
              <a:buFont typeface="Wingdings" charset="2"/>
              <a:buChar char="§"/>
              <a:defRPr/>
            </a:pPr>
            <a:r>
              <a:rPr lang="en-US" sz="3200" dirty="0" smtClean="0"/>
              <a:t>Highly collaborative and inclusive</a:t>
            </a:r>
          </a:p>
          <a:p>
            <a:pPr marL="685800" indent="-685800">
              <a:buFont typeface="Wingdings" charset="2"/>
              <a:buChar char="§"/>
              <a:defRPr/>
            </a:pPr>
            <a:r>
              <a:rPr lang="en-US" sz="3200" dirty="0" smtClean="0"/>
              <a:t>Time-boxed and rapid, focused on doing ‘just enough’</a:t>
            </a:r>
          </a:p>
          <a:p>
            <a:pPr marL="685800" indent="-685800">
              <a:buFont typeface="Wingdings" charset="2"/>
              <a:buChar char="§"/>
              <a:defRPr/>
            </a:pPr>
            <a:r>
              <a:rPr lang="en-US" sz="3200" dirty="0" smtClean="0"/>
              <a:t>Feedback-driven and highly adaptive</a:t>
            </a:r>
          </a:p>
          <a:p>
            <a:pPr marL="685800" indent="-685800">
              <a:buFont typeface="Wingdings" charset="2"/>
              <a:buChar char="§"/>
              <a:defRPr/>
            </a:pPr>
            <a:r>
              <a:rPr lang="en-US" sz="3200" dirty="0" smtClean="0"/>
              <a:t>Is not upfront analysis</a:t>
            </a:r>
          </a:p>
          <a:p>
            <a:pPr marL="685800" indent="-685800">
              <a:buFont typeface="Wingdings" charset="2"/>
              <a:buChar char="§"/>
              <a:defRPr/>
            </a:pPr>
            <a:r>
              <a:rPr lang="en-US" sz="3200" dirty="0" smtClean="0"/>
              <a:t>Highly visual and workshop oriented to help evolve a vision for the project.</a:t>
            </a:r>
          </a:p>
          <a:p>
            <a:pPr marL="685800" indent="-685800">
              <a:buFont typeface="Wingdings" charset="2"/>
              <a:buChar char="§"/>
              <a:defRPr/>
            </a:pPr>
            <a:endParaRPr lang="en-US" dirty="0"/>
          </a:p>
        </p:txBody>
      </p:sp>
      <p:sp>
        <p:nvSpPr>
          <p:cNvPr id="4" name="Slide Number Placeholder 3"/>
          <p:cNvSpPr>
            <a:spLocks noGrp="1"/>
          </p:cNvSpPr>
          <p:nvPr>
            <p:ph type="sldNum" sz="quarter" idx="10"/>
          </p:nvPr>
        </p:nvSpPr>
        <p:spPr/>
        <p:txBody>
          <a:bodyPr/>
          <a:lstStyle/>
          <a:p>
            <a:pPr>
              <a:defRPr/>
            </a:pPr>
            <a:fld id="{63188E5F-6C21-1044-9E76-6D9EFB9EBA91}" type="slidenum">
              <a:rPr lang="en-US" smtClean="0"/>
              <a:pPr>
                <a:defRPr/>
              </a:pPr>
              <a:t>100</a:t>
            </a:fld>
            <a:endParaRPr lang="en-US"/>
          </a:p>
        </p:txBody>
      </p:sp>
      <p:pic>
        <p:nvPicPr>
          <p:cNvPr id="7373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5800" y="1676400"/>
            <a:ext cx="52197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753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Inception objectives</a:t>
            </a:r>
          </a:p>
        </p:txBody>
      </p:sp>
      <p:sp>
        <p:nvSpPr>
          <p:cNvPr id="3" name="Slide Number Placeholder 3"/>
          <p:cNvSpPr>
            <a:spLocks noGrp="1"/>
          </p:cNvSpPr>
          <p:nvPr>
            <p:ph type="sldNum" sz="quarter" idx="10"/>
          </p:nvPr>
        </p:nvSpPr>
        <p:spPr/>
        <p:txBody>
          <a:bodyPr/>
          <a:lstStyle/>
          <a:p>
            <a:pPr>
              <a:defRPr/>
            </a:pPr>
            <a:fld id="{3B81BD98-D450-E646-BFF6-BAFC3ABE9E9A}" type="slidenum">
              <a:rPr lang="en-US"/>
              <a:pPr>
                <a:defRPr/>
              </a:pPr>
              <a:t>101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30539478"/>
              </p:ext>
            </p:extLst>
          </p:nvPr>
        </p:nvGraphicFramePr>
        <p:xfrm>
          <a:off x="2006600" y="3276600"/>
          <a:ext cx="9050338" cy="4114800"/>
        </p:xfrm>
        <a:graphic>
          <a:graphicData uri="http://schemas.openxmlformats.org/drawingml/2006/table">
            <a:tbl>
              <a:tblPr>
                <a:tableStyleId>{5C22544A-7EE6-4342-B048-85BDC9FD1C3A}</a:tableStyleId>
              </a:tblPr>
              <a:tblGrid>
                <a:gridCol w="4525169"/>
                <a:gridCol w="4525169"/>
              </a:tblGrid>
              <a:tr h="2043211">
                <a:tc>
                  <a:txBody>
                    <a:bodyPr/>
                    <a:lstStyle/>
                    <a:p>
                      <a:pPr algn="ctr"/>
                      <a:r>
                        <a:rPr lang="en-US" sz="2000" dirty="0" smtClean="0"/>
                        <a:t>Build a shared understanding </a:t>
                      </a:r>
                      <a:br>
                        <a:rPr lang="en-US" sz="2000" dirty="0" smtClean="0"/>
                      </a:br>
                      <a:r>
                        <a:rPr lang="en-US" sz="2000" dirty="0" smtClean="0"/>
                        <a:t>of project vision and goals</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000" dirty="0" smtClean="0"/>
                        <a:t>Evaluate high-level scope and </a:t>
                      </a:r>
                      <a:br>
                        <a:rPr lang="en-US" sz="2000" dirty="0" smtClean="0"/>
                      </a:br>
                      <a:r>
                        <a:rPr lang="en-US" sz="2000" dirty="0" smtClean="0"/>
                        <a:t>core processes</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2071589">
                <a:tc>
                  <a:txBody>
                    <a:bodyPr/>
                    <a:lstStyle/>
                    <a:p>
                      <a:pPr algn="ctr"/>
                      <a:r>
                        <a:rPr lang="en-US" sz="2000" dirty="0" smtClean="0"/>
                        <a:t>Evaluate key risks, issues and </a:t>
                      </a:r>
                      <a:br>
                        <a:rPr lang="en-US" sz="2000" dirty="0" smtClean="0"/>
                      </a:br>
                      <a:r>
                        <a:rPr lang="en-US" sz="2000" dirty="0" smtClean="0"/>
                        <a:t>constraints in delivering to the </a:t>
                      </a:r>
                      <a:br>
                        <a:rPr lang="en-US" sz="2000" dirty="0" smtClean="0"/>
                      </a:br>
                      <a:r>
                        <a:rPr lang="en-US" sz="2000" dirty="0" smtClean="0"/>
                        <a:t>end goal</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000" dirty="0" smtClean="0"/>
                        <a:t>Establish technical and testing </a:t>
                      </a:r>
                      <a:br>
                        <a:rPr lang="en-US" sz="2000" dirty="0" smtClean="0"/>
                      </a:br>
                      <a:r>
                        <a:rPr lang="en-US" sz="2000" dirty="0" smtClean="0"/>
                        <a:t>approach</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2961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Fast and collaborative</a:t>
            </a:r>
          </a:p>
        </p:txBody>
      </p:sp>
      <p:sp>
        <p:nvSpPr>
          <p:cNvPr id="3" name="Slide Number Placeholder 3"/>
          <p:cNvSpPr>
            <a:spLocks noGrp="1"/>
          </p:cNvSpPr>
          <p:nvPr>
            <p:ph type="sldNum" sz="quarter" idx="10"/>
          </p:nvPr>
        </p:nvSpPr>
        <p:spPr/>
        <p:txBody>
          <a:bodyPr/>
          <a:lstStyle/>
          <a:p>
            <a:pPr>
              <a:defRPr/>
            </a:pPr>
            <a:fld id="{93EA0715-0A5B-0C41-AEA1-96DAAD0A4C93}" type="slidenum">
              <a:rPr lang="en-US"/>
              <a:pPr>
                <a:defRPr/>
              </a:pPr>
              <a:t>102</a:t>
            </a:fld>
            <a:endParaRPr lang="en-US"/>
          </a:p>
        </p:txBody>
      </p:sp>
      <p:pic>
        <p:nvPicPr>
          <p:cNvPr id="7577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05100"/>
            <a:ext cx="10706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05100"/>
            <a:ext cx="10706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05100"/>
            <a:ext cx="10706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784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Our journey</a:t>
            </a:r>
          </a:p>
        </p:txBody>
      </p:sp>
      <p:sp>
        <p:nvSpPr>
          <p:cNvPr id="3" name="Slide Number Placeholder 3"/>
          <p:cNvSpPr>
            <a:spLocks noGrp="1"/>
          </p:cNvSpPr>
          <p:nvPr>
            <p:ph type="sldNum" sz="quarter" idx="10"/>
          </p:nvPr>
        </p:nvSpPr>
        <p:spPr/>
        <p:txBody>
          <a:bodyPr/>
          <a:lstStyle/>
          <a:p>
            <a:pPr>
              <a:defRPr/>
            </a:pPr>
            <a:fld id="{3E02DDB0-C738-DB47-BF91-B34DC611DE6D}" type="slidenum">
              <a:rPr lang="en-US"/>
              <a:pPr>
                <a:defRPr/>
              </a:pPr>
              <a:t>103</a:t>
            </a:fld>
            <a:endParaRPr lang="en-US"/>
          </a:p>
        </p:txBody>
      </p:sp>
      <p:pic>
        <p:nvPicPr>
          <p:cNvPr id="7782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794000"/>
            <a:ext cx="126365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1812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outcomes</a:t>
            </a:r>
            <a:endParaRPr lang="en-US" dirty="0"/>
          </a:p>
        </p:txBody>
      </p:sp>
      <p:sp>
        <p:nvSpPr>
          <p:cNvPr id="3" name="Content Placeholder 2"/>
          <p:cNvSpPr>
            <a:spLocks noGrp="1"/>
          </p:cNvSpPr>
          <p:nvPr>
            <p:ph idx="1"/>
          </p:nvPr>
        </p:nvSpPr>
        <p:spPr/>
        <p:txBody>
          <a:bodyPr/>
          <a:lstStyle/>
          <a:p>
            <a:pPr marL="571500" indent="-571500">
              <a:buFont typeface="Wingdings" charset="2"/>
              <a:buChar char="§"/>
              <a:defRPr/>
            </a:pPr>
            <a:r>
              <a:rPr lang="en-US" sz="3600" dirty="0"/>
              <a:t>All artifacts necessary to get started</a:t>
            </a:r>
          </a:p>
          <a:p>
            <a:pPr marL="571500" indent="-571500">
              <a:buFont typeface="Wingdings" charset="2"/>
              <a:buChar char="§"/>
              <a:defRPr/>
            </a:pPr>
            <a:r>
              <a:rPr lang="en-US" sz="3600" dirty="0"/>
              <a:t>A prioritized list of features that deliver the most business value </a:t>
            </a:r>
          </a:p>
          <a:p>
            <a:pPr marL="571500" indent="-571500">
              <a:buFont typeface="Wingdings" charset="2"/>
              <a:buChar char="§"/>
              <a:defRPr/>
            </a:pPr>
            <a:r>
              <a:rPr lang="en-US" sz="3600" dirty="0"/>
              <a:t>Consensus about the future state</a:t>
            </a:r>
          </a:p>
          <a:p>
            <a:pPr marL="571500" indent="-571500">
              <a:buFont typeface="Wingdings" charset="2"/>
              <a:buChar char="§"/>
              <a:defRPr/>
            </a:pPr>
            <a:r>
              <a:rPr lang="en-US" sz="3600" dirty="0"/>
              <a:t>A shared vision of the solution</a:t>
            </a:r>
          </a:p>
          <a:p>
            <a:pPr marL="571500" indent="-571500">
              <a:buFont typeface="Wingdings" charset="2"/>
              <a:buChar char="§"/>
              <a:defRPr/>
            </a:pPr>
            <a:r>
              <a:rPr lang="en-US" sz="3600" dirty="0"/>
              <a:t>Jointly produced system requirements</a:t>
            </a:r>
          </a:p>
          <a:p>
            <a:pPr marL="571500" indent="-571500">
              <a:buFont typeface="Wingdings" charset="2"/>
              <a:buChar char="§"/>
              <a:defRPr/>
            </a:pPr>
            <a:r>
              <a:rPr lang="en-US" sz="3600" dirty="0"/>
              <a:t>A realistic, achievable plan for an early release of business value.</a:t>
            </a:r>
            <a:r>
              <a:rPr lang="en-US" sz="3600" dirty="0" smtClean="0"/>
              <a:t> </a:t>
            </a:r>
            <a:endParaRPr lang="en-US" sz="3600" dirty="0"/>
          </a:p>
        </p:txBody>
      </p:sp>
      <p:sp>
        <p:nvSpPr>
          <p:cNvPr id="4" name="Slide Number Placeholder 3"/>
          <p:cNvSpPr>
            <a:spLocks noGrp="1"/>
          </p:cNvSpPr>
          <p:nvPr>
            <p:ph type="sldNum" sz="quarter" idx="10"/>
          </p:nvPr>
        </p:nvSpPr>
        <p:spPr/>
        <p:txBody>
          <a:bodyPr/>
          <a:lstStyle/>
          <a:p>
            <a:pPr>
              <a:defRPr/>
            </a:pPr>
            <a:fld id="{A1587EF7-140C-4942-B63A-5949AEF79CE0}" type="slidenum">
              <a:rPr lang="en-US" smtClean="0"/>
              <a:pPr>
                <a:defRPr/>
              </a:pPr>
              <a:t>104</a:t>
            </a:fld>
            <a:endParaRPr lang="en-US"/>
          </a:p>
        </p:txBody>
      </p:sp>
    </p:spTree>
    <p:extLst>
      <p:ext uri="{BB962C8B-B14F-4D97-AF65-F5344CB8AC3E}">
        <p14:creationId xmlns:p14="http://schemas.microsoft.com/office/powerpoint/2010/main" val="4957312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31800" cy="984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3225800" y="1447800"/>
            <a:ext cx="9601200" cy="2374900"/>
          </a:xfrm>
        </p:spPr>
        <p:txBody>
          <a:bodyPr/>
          <a:lstStyle/>
          <a:p>
            <a:pPr>
              <a:defRPr/>
            </a:pPr>
            <a:r>
              <a:rPr lang="en-US" dirty="0" smtClean="0"/>
              <a:t>What we’ll do</a:t>
            </a:r>
          </a:p>
        </p:txBody>
      </p:sp>
      <p:sp>
        <p:nvSpPr>
          <p:cNvPr id="6" name="Slide Number Placeholder 3"/>
          <p:cNvSpPr>
            <a:spLocks noGrp="1"/>
          </p:cNvSpPr>
          <p:nvPr>
            <p:ph type="sldNum" sz="quarter" idx="10"/>
          </p:nvPr>
        </p:nvSpPr>
        <p:spPr/>
        <p:txBody>
          <a:bodyPr/>
          <a:lstStyle/>
          <a:p>
            <a:pPr>
              <a:defRPr/>
            </a:pPr>
            <a:fld id="{C690D488-032B-F442-8495-F33DC9B345FC}" type="slidenum">
              <a:rPr lang="en-US"/>
              <a:pPr>
                <a:defRPr/>
              </a:pPr>
              <a:t>105</a:t>
            </a:fld>
            <a:endParaRPr lang="en-US"/>
          </a:p>
        </p:txBody>
      </p:sp>
    </p:spTree>
    <p:extLst>
      <p:ext uri="{BB962C8B-B14F-4D97-AF65-F5344CB8AC3E}">
        <p14:creationId xmlns:p14="http://schemas.microsoft.com/office/powerpoint/2010/main" val="4105903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676400"/>
            <a:ext cx="11417300" cy="807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 name="Rectangle 1"/>
          <p:cNvSpPr>
            <a:spLocks noGrp="1" noChangeArrowheads="1"/>
          </p:cNvSpPr>
          <p:nvPr>
            <p:ph type="title"/>
          </p:nvPr>
        </p:nvSpPr>
        <p:spPr/>
        <p:txBody>
          <a:bodyPr/>
          <a:lstStyle/>
          <a:p>
            <a:pPr eaLnBrk="1" hangingPunct="1">
              <a:defRPr/>
            </a:pPr>
            <a:r>
              <a:rPr lang="en-US" dirty="0" smtClean="0"/>
              <a:t>Create a shared vision</a:t>
            </a:r>
          </a:p>
        </p:txBody>
      </p:sp>
      <p:sp>
        <p:nvSpPr>
          <p:cNvPr id="3" name="Slide Number Placeholder 3"/>
          <p:cNvSpPr>
            <a:spLocks noGrp="1"/>
          </p:cNvSpPr>
          <p:nvPr>
            <p:ph type="sldNum" sz="quarter" idx="10"/>
          </p:nvPr>
        </p:nvSpPr>
        <p:spPr/>
        <p:txBody>
          <a:bodyPr/>
          <a:lstStyle/>
          <a:p>
            <a:pPr>
              <a:defRPr/>
            </a:pPr>
            <a:fld id="{ED7006E4-32C2-6144-94D7-7F3508AD4691}" type="slidenum">
              <a:rPr lang="en-US"/>
              <a:pPr>
                <a:defRPr/>
              </a:pPr>
              <a:t>106</a:t>
            </a:fld>
            <a:endParaRPr lang="en-US"/>
          </a:p>
        </p:txBody>
      </p:sp>
    </p:spTree>
    <p:extLst>
      <p:ext uri="{BB962C8B-B14F-4D97-AF65-F5344CB8AC3E}">
        <p14:creationId xmlns:p14="http://schemas.microsoft.com/office/powerpoint/2010/main" val="26859153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Understand business vision</a:t>
            </a:r>
          </a:p>
        </p:txBody>
      </p:sp>
      <p:sp>
        <p:nvSpPr>
          <p:cNvPr id="3" name="Slide Number Placeholder 3"/>
          <p:cNvSpPr>
            <a:spLocks noGrp="1"/>
          </p:cNvSpPr>
          <p:nvPr>
            <p:ph type="sldNum" sz="quarter" idx="10"/>
          </p:nvPr>
        </p:nvSpPr>
        <p:spPr/>
        <p:txBody>
          <a:bodyPr/>
          <a:lstStyle/>
          <a:p>
            <a:pPr>
              <a:defRPr/>
            </a:pPr>
            <a:fld id="{704A9AC7-063B-9647-82F1-DF8147CEE5F3}" type="slidenum">
              <a:rPr lang="en-US"/>
              <a:pPr>
                <a:defRPr/>
              </a:pPr>
              <a:t>107</a:t>
            </a:fld>
            <a:endParaRPr lang="en-US"/>
          </a:p>
        </p:txBody>
      </p:sp>
      <p:pic>
        <p:nvPicPr>
          <p:cNvPr id="8499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413" y="2667000"/>
            <a:ext cx="61658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7863" y="2667000"/>
            <a:ext cx="549433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680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65250" y="-184150"/>
            <a:ext cx="15735300" cy="1049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1701800" y="381000"/>
            <a:ext cx="9601200" cy="2374900"/>
          </a:xfrm>
        </p:spPr>
        <p:txBody>
          <a:bodyPr/>
          <a:lstStyle/>
          <a:p>
            <a:pPr algn="ctr">
              <a:defRPr/>
            </a:pPr>
            <a:r>
              <a:rPr lang="en-US" sz="7200" dirty="0" smtClean="0"/>
              <a:t>User journeys and </a:t>
            </a:r>
            <a:r>
              <a:rPr lang="en-US" sz="7200" dirty="0" err="1" smtClean="0"/>
              <a:t>whiteboarding</a:t>
            </a:r>
            <a:endParaRPr lang="en-US" sz="7200" dirty="0" smtClean="0"/>
          </a:p>
        </p:txBody>
      </p:sp>
      <p:sp>
        <p:nvSpPr>
          <p:cNvPr id="6" name="Slide Number Placeholder 3"/>
          <p:cNvSpPr>
            <a:spLocks noGrp="1"/>
          </p:cNvSpPr>
          <p:nvPr>
            <p:ph type="sldNum" sz="quarter" idx="10"/>
          </p:nvPr>
        </p:nvSpPr>
        <p:spPr/>
        <p:txBody>
          <a:bodyPr/>
          <a:lstStyle/>
          <a:p>
            <a:pPr>
              <a:defRPr/>
            </a:pPr>
            <a:fld id="{03A15AA2-F04D-C048-8CD9-9C72D7C26C99}" type="slidenum">
              <a:rPr lang="en-US"/>
              <a:pPr>
                <a:defRPr/>
              </a:pPr>
              <a:t>108</a:t>
            </a:fld>
            <a:endParaRPr lang="en-US"/>
          </a:p>
        </p:txBody>
      </p:sp>
    </p:spTree>
    <p:extLst>
      <p:ext uri="{BB962C8B-B14F-4D97-AF65-F5344CB8AC3E}">
        <p14:creationId xmlns:p14="http://schemas.microsoft.com/office/powerpoint/2010/main" val="3158610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User experience design</a:t>
            </a:r>
            <a:endParaRPr lang="en-US" dirty="0"/>
          </a:p>
        </p:txBody>
      </p:sp>
      <p:sp>
        <p:nvSpPr>
          <p:cNvPr id="3" name="Content Placeholder 2"/>
          <p:cNvSpPr>
            <a:spLocks noGrp="1"/>
          </p:cNvSpPr>
          <p:nvPr>
            <p:ph idx="1"/>
          </p:nvPr>
        </p:nvSpPr>
        <p:spPr>
          <a:xfrm>
            <a:off x="1244600" y="1676400"/>
            <a:ext cx="6045200" cy="6858000"/>
          </a:xfrm>
        </p:spPr>
        <p:txBody>
          <a:bodyPr/>
          <a:lstStyle/>
          <a:p>
            <a:pPr marL="685800" indent="-685800">
              <a:buFont typeface="Wingdings" charset="2"/>
              <a:buChar char="§"/>
              <a:defRPr/>
            </a:pPr>
            <a:r>
              <a:rPr lang="en-US" sz="3600" dirty="0" smtClean="0"/>
              <a:t>Discovery</a:t>
            </a:r>
          </a:p>
          <a:p>
            <a:pPr marL="1085850" lvl="1" indent="-685800">
              <a:buFont typeface="Wingdings" charset="2"/>
              <a:buChar char="§"/>
              <a:defRPr/>
            </a:pPr>
            <a:r>
              <a:rPr lang="en-US" sz="2400" dirty="0" smtClean="0"/>
              <a:t>User Personas</a:t>
            </a:r>
            <a:endParaRPr lang="en-US" sz="2400" dirty="0"/>
          </a:p>
          <a:p>
            <a:pPr marL="685800" indent="-685800">
              <a:buFont typeface="Wingdings" charset="2"/>
              <a:buChar char="§"/>
              <a:defRPr/>
            </a:pPr>
            <a:r>
              <a:rPr lang="en-US" sz="3600" dirty="0" smtClean="0"/>
              <a:t>Concept</a:t>
            </a:r>
            <a:endParaRPr lang="en-US" sz="3600" dirty="0"/>
          </a:p>
          <a:p>
            <a:pPr marL="1085850" lvl="1" indent="-685800">
              <a:buFont typeface="Wingdings" charset="2"/>
              <a:buChar char="§"/>
              <a:defRPr/>
            </a:pPr>
            <a:r>
              <a:rPr lang="en-US" sz="2400" dirty="0" smtClean="0"/>
              <a:t>User Journey</a:t>
            </a:r>
          </a:p>
          <a:p>
            <a:pPr marL="1085850" lvl="1" indent="-685800">
              <a:buFont typeface="Wingdings" charset="2"/>
              <a:buChar char="§"/>
              <a:defRPr/>
            </a:pPr>
            <a:r>
              <a:rPr lang="en-US" sz="2400" dirty="0" smtClean="0"/>
              <a:t>Information Architecture</a:t>
            </a:r>
          </a:p>
          <a:p>
            <a:pPr marL="1085850" lvl="1" indent="-685800">
              <a:buFont typeface="Wingdings" charset="2"/>
              <a:buChar char="§"/>
              <a:defRPr/>
            </a:pPr>
            <a:r>
              <a:rPr lang="en-US" sz="2400" dirty="0" smtClean="0"/>
              <a:t>Collaborative Design</a:t>
            </a:r>
          </a:p>
          <a:p>
            <a:pPr marL="1085850" lvl="1" indent="-685800">
              <a:buFont typeface="Wingdings" charset="2"/>
              <a:buChar char="§"/>
              <a:defRPr/>
            </a:pPr>
            <a:r>
              <a:rPr lang="en-US" sz="2400" dirty="0" smtClean="0"/>
              <a:t>Wireframes</a:t>
            </a:r>
          </a:p>
          <a:p>
            <a:pPr marL="685800" indent="-685800">
              <a:buFont typeface="Wingdings" charset="2"/>
              <a:buChar char="§"/>
              <a:defRPr/>
            </a:pPr>
            <a:r>
              <a:rPr lang="en-US" sz="3600" dirty="0" smtClean="0"/>
              <a:t>Visual Design</a:t>
            </a:r>
            <a:endParaRPr lang="en-US" sz="3600" dirty="0"/>
          </a:p>
        </p:txBody>
      </p:sp>
      <p:sp>
        <p:nvSpPr>
          <p:cNvPr id="4" name="Slide Number Placeholder 3"/>
          <p:cNvSpPr>
            <a:spLocks noGrp="1"/>
          </p:cNvSpPr>
          <p:nvPr>
            <p:ph type="sldNum" sz="quarter" idx="10"/>
          </p:nvPr>
        </p:nvSpPr>
        <p:spPr/>
        <p:txBody>
          <a:bodyPr/>
          <a:lstStyle/>
          <a:p>
            <a:pPr>
              <a:defRPr/>
            </a:pPr>
            <a:fld id="{305DADD5-12CE-3749-A7DA-8517290A1862}" type="slidenum">
              <a:rPr lang="en-US" smtClean="0"/>
              <a:pPr>
                <a:defRPr/>
              </a:pPr>
              <a:t>109</a:t>
            </a:fld>
            <a:endParaRPr lang="en-US"/>
          </a:p>
        </p:txBody>
      </p:sp>
      <p:pic>
        <p:nvPicPr>
          <p:cNvPr id="8704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3000" y="1676400"/>
            <a:ext cx="42672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839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16942967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Collaborative design approach</a:t>
            </a:r>
            <a:endParaRPr lang="en-US" dirty="0"/>
          </a:p>
        </p:txBody>
      </p:sp>
      <p:sp>
        <p:nvSpPr>
          <p:cNvPr id="4" name="Slide Number Placeholder 3"/>
          <p:cNvSpPr>
            <a:spLocks noGrp="1"/>
          </p:cNvSpPr>
          <p:nvPr>
            <p:ph type="sldNum" sz="quarter" idx="10"/>
          </p:nvPr>
        </p:nvSpPr>
        <p:spPr/>
        <p:txBody>
          <a:bodyPr/>
          <a:lstStyle/>
          <a:p>
            <a:pPr>
              <a:defRPr/>
            </a:pPr>
            <a:fld id="{024AD056-26DD-2244-94FA-774FA5CD7BAC}" type="slidenum">
              <a:rPr lang="en-US" smtClean="0"/>
              <a:pPr>
                <a:defRPr/>
              </a:pPr>
              <a:t>110</a:t>
            </a:fld>
            <a:endParaRPr lang="en-US"/>
          </a:p>
        </p:txBody>
      </p:sp>
      <p:pic>
        <p:nvPicPr>
          <p:cNvPr id="8806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1447800"/>
            <a:ext cx="6515100" cy="784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667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914400"/>
            <a:ext cx="9601200" cy="2374900"/>
          </a:xfrm>
        </p:spPr>
        <p:txBody>
          <a:bodyPr/>
          <a:lstStyle/>
          <a:p>
            <a:pPr>
              <a:defRPr/>
            </a:pPr>
            <a:r>
              <a:rPr lang="en-US" sz="7200" dirty="0" smtClean="0"/>
              <a:t>Understand and</a:t>
            </a:r>
            <a:br>
              <a:rPr lang="en-US" sz="7200" dirty="0" smtClean="0"/>
            </a:br>
            <a:r>
              <a:rPr lang="en-US" sz="7200" dirty="0" smtClean="0"/>
              <a:t>propose technical</a:t>
            </a:r>
            <a:br>
              <a:rPr lang="en-US" sz="7200" dirty="0" smtClean="0"/>
            </a:br>
            <a:r>
              <a:rPr lang="en-US" sz="7200" dirty="0" smtClean="0"/>
              <a:t>solution</a:t>
            </a:r>
          </a:p>
        </p:txBody>
      </p:sp>
      <p:sp>
        <p:nvSpPr>
          <p:cNvPr id="6" name="Slide Number Placeholder 3"/>
          <p:cNvSpPr>
            <a:spLocks noGrp="1"/>
          </p:cNvSpPr>
          <p:nvPr>
            <p:ph type="sldNum" sz="quarter" idx="10"/>
          </p:nvPr>
        </p:nvSpPr>
        <p:spPr/>
        <p:txBody>
          <a:bodyPr/>
          <a:lstStyle/>
          <a:p>
            <a:pPr>
              <a:defRPr/>
            </a:pPr>
            <a:fld id="{9ED86E60-6BF0-B441-A1BE-784FFC70D33E}" type="slidenum">
              <a:rPr lang="en-US"/>
              <a:pPr>
                <a:defRPr/>
              </a:pPr>
              <a:t>111</a:t>
            </a:fld>
            <a:endParaRPr lang="en-US"/>
          </a:p>
        </p:txBody>
      </p:sp>
    </p:spTree>
    <p:extLst>
      <p:ext uri="{BB962C8B-B14F-4D97-AF65-F5344CB8AC3E}">
        <p14:creationId xmlns:p14="http://schemas.microsoft.com/office/powerpoint/2010/main" val="5965622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p:txBody>
          <a:bodyPr/>
          <a:lstStyle/>
          <a:p>
            <a:pPr eaLnBrk="1" hangingPunct="1">
              <a:defRPr/>
            </a:pPr>
            <a:r>
              <a:rPr lang="en-US" dirty="0" smtClean="0"/>
              <a:t>Technical approach</a:t>
            </a:r>
          </a:p>
        </p:txBody>
      </p:sp>
      <p:sp>
        <p:nvSpPr>
          <p:cNvPr id="14338" name="Rectangle 2"/>
          <p:cNvSpPr>
            <a:spLocks noGrp="1" noChangeArrowheads="1"/>
          </p:cNvSpPr>
          <p:nvPr>
            <p:ph idx="1"/>
          </p:nvPr>
        </p:nvSpPr>
        <p:spPr>
          <a:xfrm>
            <a:off x="406400" y="2209800"/>
            <a:ext cx="6324600" cy="5969000"/>
          </a:xfrm>
        </p:spPr>
        <p:txBody>
          <a:bodyPr/>
          <a:lstStyle/>
          <a:p>
            <a:pPr marL="571500" indent="-571500">
              <a:buFont typeface="Wingdings" charset="2"/>
              <a:buChar char="§"/>
              <a:defRPr/>
            </a:pPr>
            <a:r>
              <a:rPr lang="en-US" sz="3600" dirty="0"/>
              <a:t>Technical visioning</a:t>
            </a:r>
          </a:p>
          <a:p>
            <a:pPr marL="571500" indent="-571500">
              <a:buFont typeface="Wingdings" charset="2"/>
              <a:buChar char="§"/>
              <a:defRPr/>
            </a:pPr>
            <a:r>
              <a:rPr lang="en-US" sz="3600" dirty="0"/>
              <a:t>Architecture</a:t>
            </a:r>
          </a:p>
          <a:p>
            <a:pPr marL="571500" indent="-571500">
              <a:buFont typeface="Wingdings" charset="2"/>
              <a:buChar char="§"/>
              <a:defRPr/>
            </a:pPr>
            <a:r>
              <a:rPr lang="en-US" sz="3600" dirty="0"/>
              <a:t>Proposed testing approach</a:t>
            </a:r>
          </a:p>
          <a:p>
            <a:pPr marL="571500" indent="-571500">
              <a:buFont typeface="Wingdings" charset="2"/>
              <a:buChar char="§"/>
              <a:defRPr/>
            </a:pPr>
            <a:r>
              <a:rPr lang="en-US" sz="3600" dirty="0"/>
              <a:t>Addressing Non Functional Requirements (NFRs) </a:t>
            </a:r>
            <a:endParaRPr lang="en-US" sz="3600" dirty="0" smtClean="0"/>
          </a:p>
        </p:txBody>
      </p:sp>
      <p:sp>
        <p:nvSpPr>
          <p:cNvPr id="4" name="Slide Number Placeholder 3"/>
          <p:cNvSpPr>
            <a:spLocks noGrp="1"/>
          </p:cNvSpPr>
          <p:nvPr>
            <p:ph type="sldNum" sz="quarter" idx="10"/>
          </p:nvPr>
        </p:nvSpPr>
        <p:spPr/>
        <p:txBody>
          <a:bodyPr/>
          <a:lstStyle/>
          <a:p>
            <a:pPr>
              <a:defRPr/>
            </a:pPr>
            <a:fld id="{9A831CBE-4B87-4848-BC39-0D8FFA8B3F07}" type="slidenum">
              <a:rPr lang="en-US"/>
              <a:pPr>
                <a:defRPr/>
              </a:pPr>
              <a:t>112</a:t>
            </a:fld>
            <a:endParaRPr lang="en-US"/>
          </a:p>
        </p:txBody>
      </p:sp>
      <p:pic>
        <p:nvPicPr>
          <p:cNvPr id="9011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9600" y="2209800"/>
            <a:ext cx="5308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9496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914400"/>
            <a:ext cx="9601200" cy="2374900"/>
          </a:xfrm>
        </p:spPr>
        <p:txBody>
          <a:bodyPr/>
          <a:lstStyle/>
          <a:p>
            <a:pPr>
              <a:defRPr/>
            </a:pPr>
            <a:r>
              <a:rPr lang="en-US" sz="7200" dirty="0" smtClean="0"/>
              <a:t>Identify &amp; discuss</a:t>
            </a:r>
            <a:br>
              <a:rPr lang="en-US" sz="7200" dirty="0" smtClean="0"/>
            </a:br>
            <a:r>
              <a:rPr lang="en-US" sz="7200" dirty="0" smtClean="0"/>
              <a:t>features and</a:t>
            </a:r>
            <a:br>
              <a:rPr lang="en-US" sz="7200" dirty="0" smtClean="0"/>
            </a:br>
            <a:r>
              <a:rPr lang="en-US" sz="7200" dirty="0" smtClean="0"/>
              <a:t>stories</a:t>
            </a:r>
          </a:p>
        </p:txBody>
      </p:sp>
      <p:sp>
        <p:nvSpPr>
          <p:cNvPr id="6" name="Slide Number Placeholder 3"/>
          <p:cNvSpPr>
            <a:spLocks noGrp="1"/>
          </p:cNvSpPr>
          <p:nvPr>
            <p:ph type="sldNum" sz="quarter" idx="10"/>
          </p:nvPr>
        </p:nvSpPr>
        <p:spPr/>
        <p:txBody>
          <a:bodyPr/>
          <a:lstStyle/>
          <a:p>
            <a:pPr>
              <a:defRPr/>
            </a:pPr>
            <a:fld id="{0ECB06A8-0189-554E-9BF4-4D0AC1FB8AF1}" type="slidenum">
              <a:rPr lang="en-US"/>
              <a:pPr>
                <a:defRPr/>
              </a:pPr>
              <a:t>113</a:t>
            </a:fld>
            <a:endParaRPr lang="en-US"/>
          </a:p>
        </p:txBody>
      </p:sp>
    </p:spTree>
    <p:extLst>
      <p:ext uri="{BB962C8B-B14F-4D97-AF65-F5344CB8AC3E}">
        <p14:creationId xmlns:p14="http://schemas.microsoft.com/office/powerpoint/2010/main" val="3072899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197A38C-AE3E-4E4F-B09C-190F0C5E49B4}" type="slidenum">
              <a:rPr lang="en-US" smtClean="0"/>
              <a:pPr>
                <a:defRPr/>
              </a:pPr>
              <a:t>114</a:t>
            </a:fld>
            <a:endParaRPr lang="en-US"/>
          </a:p>
        </p:txBody>
      </p:sp>
      <p:pic>
        <p:nvPicPr>
          <p:cNvPr id="931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835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882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6172200"/>
            <a:ext cx="9601200" cy="2374900"/>
          </a:xfrm>
        </p:spPr>
        <p:txBody>
          <a:bodyPr/>
          <a:lstStyle/>
          <a:p>
            <a:pPr>
              <a:defRPr/>
            </a:pPr>
            <a:r>
              <a:rPr lang="en-US" sz="7200" dirty="0" smtClean="0"/>
              <a:t>estimation</a:t>
            </a:r>
          </a:p>
        </p:txBody>
      </p:sp>
      <p:sp>
        <p:nvSpPr>
          <p:cNvPr id="6" name="Slide Number Placeholder 3"/>
          <p:cNvSpPr>
            <a:spLocks noGrp="1"/>
          </p:cNvSpPr>
          <p:nvPr>
            <p:ph type="sldNum" sz="quarter" idx="10"/>
          </p:nvPr>
        </p:nvSpPr>
        <p:spPr/>
        <p:txBody>
          <a:bodyPr/>
          <a:lstStyle/>
          <a:p>
            <a:pPr>
              <a:defRPr/>
            </a:pPr>
            <a:fld id="{C4E688B3-F600-8842-95EF-CFECE0B84103}" type="slidenum">
              <a:rPr lang="en-US"/>
              <a:pPr>
                <a:defRPr/>
              </a:pPr>
              <a:t>115</a:t>
            </a:fld>
            <a:endParaRPr lang="en-US"/>
          </a:p>
        </p:txBody>
      </p:sp>
    </p:spTree>
    <p:extLst>
      <p:ext uri="{BB962C8B-B14F-4D97-AF65-F5344CB8AC3E}">
        <p14:creationId xmlns:p14="http://schemas.microsoft.com/office/powerpoint/2010/main" val="4892301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BCC7776F-3C41-944E-AAE5-3B1B01E1BDB8}" type="slidenum">
              <a:rPr lang="en-US"/>
              <a:pPr>
                <a:defRPr/>
              </a:pPr>
              <a:t>116</a:t>
            </a:fld>
            <a:endParaRPr lang="en-US"/>
          </a:p>
        </p:txBody>
      </p:sp>
      <p:sp>
        <p:nvSpPr>
          <p:cNvPr id="95234" name="Rectangle 1"/>
          <p:cNvSpPr>
            <a:spLocks noChangeArrowheads="1"/>
          </p:cNvSpPr>
          <p:nvPr/>
        </p:nvSpPr>
        <p:spPr bwMode="auto">
          <a:xfrm>
            <a:off x="5146675" y="1143000"/>
            <a:ext cx="27114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hr-HR"/>
              <a:t>W e   c a p t u r e...</a:t>
            </a:r>
            <a:endParaRPr lang="en-US"/>
          </a:p>
        </p:txBody>
      </p:sp>
      <p:pic>
        <p:nvPicPr>
          <p:cNvPr id="952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222500"/>
            <a:ext cx="1064260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9094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Prepare release plan</a:t>
            </a:r>
          </a:p>
        </p:txBody>
      </p:sp>
      <p:sp>
        <p:nvSpPr>
          <p:cNvPr id="3" name="Slide Number Placeholder 3"/>
          <p:cNvSpPr>
            <a:spLocks noGrp="1"/>
          </p:cNvSpPr>
          <p:nvPr>
            <p:ph type="sldNum" sz="quarter" idx="10"/>
          </p:nvPr>
        </p:nvSpPr>
        <p:spPr/>
        <p:txBody>
          <a:bodyPr/>
          <a:lstStyle/>
          <a:p>
            <a:pPr>
              <a:defRPr/>
            </a:pPr>
            <a:fld id="{7BA7E0C0-0B64-2B4E-9D91-EF967C0A2AE9}" type="slidenum">
              <a:rPr lang="en-US"/>
              <a:pPr>
                <a:defRPr/>
              </a:pPr>
              <a:t>117</a:t>
            </a:fld>
            <a:endParaRPr lang="en-US"/>
          </a:p>
        </p:txBody>
      </p:sp>
      <p:pic>
        <p:nvPicPr>
          <p:cNvPr id="9728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311400"/>
            <a:ext cx="1122680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8326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Quick recap</a:t>
            </a:r>
          </a:p>
        </p:txBody>
      </p:sp>
      <p:sp>
        <p:nvSpPr>
          <p:cNvPr id="3" name="Slide Number Placeholder 3"/>
          <p:cNvSpPr>
            <a:spLocks noGrp="1"/>
          </p:cNvSpPr>
          <p:nvPr>
            <p:ph type="sldNum" sz="quarter" idx="10"/>
          </p:nvPr>
        </p:nvSpPr>
        <p:spPr/>
        <p:txBody>
          <a:bodyPr/>
          <a:lstStyle/>
          <a:p>
            <a:pPr>
              <a:defRPr/>
            </a:pPr>
            <a:fld id="{BD93B5A2-2E84-7C48-ACD9-5D8B5C8E1384}" type="slidenum">
              <a:rPr lang="en-US"/>
              <a:pPr>
                <a:defRPr/>
              </a:pPr>
              <a:t>118</a:t>
            </a:fld>
            <a:endParaRPr lang="en-US"/>
          </a:p>
        </p:txBody>
      </p:sp>
      <p:pic>
        <p:nvPicPr>
          <p:cNvPr id="9830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794000"/>
            <a:ext cx="126365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5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6172200"/>
            <a:ext cx="9601200" cy="2374900"/>
          </a:xfrm>
        </p:spPr>
        <p:txBody>
          <a:bodyPr/>
          <a:lstStyle/>
          <a:p>
            <a:pPr>
              <a:defRPr/>
            </a:pPr>
            <a:r>
              <a:rPr lang="en-US" sz="7200" dirty="0" smtClean="0"/>
              <a:t>What to expect</a:t>
            </a:r>
          </a:p>
        </p:txBody>
      </p:sp>
      <p:sp>
        <p:nvSpPr>
          <p:cNvPr id="6" name="Slide Number Placeholder 3"/>
          <p:cNvSpPr>
            <a:spLocks noGrp="1"/>
          </p:cNvSpPr>
          <p:nvPr>
            <p:ph type="sldNum" sz="quarter" idx="10"/>
          </p:nvPr>
        </p:nvSpPr>
        <p:spPr/>
        <p:txBody>
          <a:bodyPr/>
          <a:lstStyle/>
          <a:p>
            <a:pPr>
              <a:defRPr/>
            </a:pPr>
            <a:fld id="{4F22079B-90D3-F14F-AEB2-BE20DA8D2232}" type="slidenum">
              <a:rPr lang="en-US"/>
              <a:pPr>
                <a:defRPr/>
              </a:pPr>
              <a:t>119</a:t>
            </a:fld>
            <a:endParaRPr lang="en-US"/>
          </a:p>
        </p:txBody>
      </p:sp>
    </p:spTree>
    <p:extLst>
      <p:ext uri="{BB962C8B-B14F-4D97-AF65-F5344CB8AC3E}">
        <p14:creationId xmlns:p14="http://schemas.microsoft.com/office/powerpoint/2010/main" val="2631491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51a.jpg"/>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13315" name="Rectangle 3"/>
          <p:cNvSpPr>
            <a:spLocks noGrp="1" noChangeArrowheads="1"/>
          </p:cNvSpPr>
          <p:nvPr>
            <p:ph type="title"/>
          </p:nvPr>
        </p:nvSpPr>
        <p:spPr/>
        <p:txBody>
          <a:bodyPr/>
          <a:lstStyle/>
          <a:p>
            <a:pPr>
              <a:defRPr/>
            </a:pPr>
            <a:r>
              <a:rPr lang="en-US" dirty="0" smtClean="0"/>
              <a:t>exercise</a:t>
            </a:r>
          </a:p>
        </p:txBody>
      </p:sp>
      <p:sp>
        <p:nvSpPr>
          <p:cNvPr id="13316" name="Rectangle 4"/>
          <p:cNvSpPr>
            <a:spLocks noGrp="1" noChangeArrowheads="1"/>
          </p:cNvSpPr>
          <p:nvPr>
            <p:ph idx="1"/>
          </p:nvPr>
        </p:nvSpPr>
        <p:spPr/>
        <p:txBody>
          <a:bodyPr/>
          <a:lstStyle/>
          <a:p>
            <a:pPr marL="0" indent="0" eaLnBrk="1" hangingPunct="1">
              <a:defRPr/>
            </a:pPr>
            <a:r>
              <a:rPr lang="en-US" dirty="0" smtClean="0"/>
              <a:t>Process doodle</a:t>
            </a:r>
          </a:p>
        </p:txBody>
      </p:sp>
      <p:sp>
        <p:nvSpPr>
          <p:cNvPr id="6" name="Slide Number Placeholder 3"/>
          <p:cNvSpPr>
            <a:spLocks noGrp="1"/>
          </p:cNvSpPr>
          <p:nvPr>
            <p:ph type="sldNum" sz="quarter" idx="10"/>
          </p:nvPr>
        </p:nvSpPr>
        <p:spPr/>
        <p:txBody>
          <a:bodyPr/>
          <a:lstStyle/>
          <a:p>
            <a:pPr>
              <a:defRPr/>
            </a:pPr>
            <a:fld id="{B0817951-53A3-294D-B918-87F8BB19DF22}" type="slidenum">
              <a:rPr lang="en-US"/>
              <a:pPr>
                <a:defRPr/>
              </a:pPr>
              <a:t>12</a:t>
            </a:fld>
            <a:endParaRPr lang="en-US"/>
          </a:p>
        </p:txBody>
      </p:sp>
    </p:spTree>
    <p:extLst>
      <p:ext uri="{BB962C8B-B14F-4D97-AF65-F5344CB8AC3E}">
        <p14:creationId xmlns:p14="http://schemas.microsoft.com/office/powerpoint/2010/main" val="2832402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Inception deliverables</a:t>
            </a:r>
            <a:endParaRPr lang="en-US" dirty="0"/>
          </a:p>
        </p:txBody>
      </p:sp>
      <p:sp>
        <p:nvSpPr>
          <p:cNvPr id="3" name="Content Placeholder 2"/>
          <p:cNvSpPr>
            <a:spLocks noGrp="1"/>
          </p:cNvSpPr>
          <p:nvPr>
            <p:ph idx="1"/>
          </p:nvPr>
        </p:nvSpPr>
        <p:spPr/>
        <p:txBody>
          <a:bodyPr/>
          <a:lstStyle/>
          <a:p>
            <a:pPr marL="571500" indent="-571500">
              <a:buFont typeface="Wingdings" charset="2"/>
              <a:buChar char="§"/>
              <a:defRPr/>
            </a:pPr>
            <a:r>
              <a:rPr lang="en-US" sz="3600" dirty="0"/>
              <a:t>Business Vision and Project Objectives</a:t>
            </a:r>
          </a:p>
          <a:p>
            <a:pPr marL="571500" indent="-571500">
              <a:buFont typeface="Wingdings" charset="2"/>
              <a:buChar char="§"/>
              <a:defRPr/>
            </a:pPr>
            <a:r>
              <a:rPr lang="en-US" sz="3600" dirty="0" err="1"/>
              <a:t>Prioritised</a:t>
            </a:r>
            <a:r>
              <a:rPr lang="en-US" sz="3600" dirty="0"/>
              <a:t> High Level Requirements (Stories &amp; NFRs)</a:t>
            </a:r>
          </a:p>
          <a:p>
            <a:pPr marL="571500" indent="-571500">
              <a:buFont typeface="Wingdings" charset="2"/>
              <a:buChar char="§"/>
              <a:defRPr/>
            </a:pPr>
            <a:r>
              <a:rPr lang="en-US" sz="3600" dirty="0"/>
              <a:t>Technical Approach </a:t>
            </a:r>
          </a:p>
          <a:p>
            <a:pPr marL="571500" indent="-571500">
              <a:buFont typeface="Wingdings" charset="2"/>
              <a:buChar char="§"/>
              <a:defRPr/>
            </a:pPr>
            <a:r>
              <a:rPr lang="en-US" sz="3600" dirty="0"/>
              <a:t>Visual Design Mock-ups</a:t>
            </a:r>
          </a:p>
          <a:p>
            <a:pPr marL="571500" indent="-571500">
              <a:buFont typeface="Wingdings" charset="2"/>
              <a:buChar char="§"/>
              <a:defRPr/>
            </a:pPr>
            <a:r>
              <a:rPr lang="en-US" sz="3600" dirty="0"/>
              <a:t>Release Plan</a:t>
            </a:r>
          </a:p>
          <a:p>
            <a:pPr marL="571500" indent="-571500">
              <a:buFont typeface="Wingdings" charset="2"/>
              <a:buChar char="§"/>
              <a:defRPr/>
            </a:pPr>
            <a:r>
              <a:rPr lang="en-US" sz="3600" dirty="0"/>
              <a:t>RAIDs &amp; Communication Plan</a:t>
            </a:r>
          </a:p>
          <a:p>
            <a:pPr marL="571500" indent="-571500">
              <a:buFont typeface="Wingdings" charset="2"/>
              <a:buChar char="§"/>
              <a:defRPr/>
            </a:pPr>
            <a:r>
              <a:rPr lang="en-US" sz="3600" dirty="0"/>
              <a:t>Next Steps</a:t>
            </a:r>
          </a:p>
        </p:txBody>
      </p:sp>
      <p:sp>
        <p:nvSpPr>
          <p:cNvPr id="4" name="Slide Number Placeholder 3"/>
          <p:cNvSpPr>
            <a:spLocks noGrp="1"/>
          </p:cNvSpPr>
          <p:nvPr>
            <p:ph type="sldNum" sz="quarter" idx="10"/>
          </p:nvPr>
        </p:nvSpPr>
        <p:spPr/>
        <p:txBody>
          <a:bodyPr/>
          <a:lstStyle/>
          <a:p>
            <a:pPr>
              <a:defRPr/>
            </a:pPr>
            <a:fld id="{2F61C8C7-12D3-F347-B9BC-3B0074BEFC4C}" type="slidenum">
              <a:rPr lang="en-US" smtClean="0"/>
              <a:pPr>
                <a:defRPr/>
              </a:pPr>
              <a:t>120</a:t>
            </a:fld>
            <a:endParaRPr lang="en-US"/>
          </a:p>
        </p:txBody>
      </p:sp>
    </p:spTree>
    <p:extLst>
      <p:ext uri="{BB962C8B-B14F-4D97-AF65-F5344CB8AC3E}">
        <p14:creationId xmlns:p14="http://schemas.microsoft.com/office/powerpoint/2010/main" val="5824125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7346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9-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Let’s get to delivery</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122</a:t>
            </a:fld>
            <a:endParaRPr lang="en-US"/>
          </a:p>
        </p:txBody>
      </p:sp>
    </p:spTree>
    <p:extLst>
      <p:ext uri="{BB962C8B-B14F-4D97-AF65-F5344CB8AC3E}">
        <p14:creationId xmlns:p14="http://schemas.microsoft.com/office/powerpoint/2010/main" val="10615240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an agile project look like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123</a:t>
            </a:fld>
            <a:endParaRPr lang="en-US"/>
          </a:p>
        </p:txBody>
      </p:sp>
      <p:pic>
        <p:nvPicPr>
          <p:cNvPr id="4" name="Picture 3" descr="co-sourced delivery-01.jpg"/>
          <p:cNvPicPr>
            <a:picLocks noChangeAspect="1"/>
          </p:cNvPicPr>
          <p:nvPr/>
        </p:nvPicPr>
        <p:blipFill rotWithShape="1">
          <a:blip r:embed="rId2">
            <a:extLst>
              <a:ext uri="{28A0092B-C50C-407E-A947-70E740481C1C}">
                <a14:useLocalDpi xmlns:a14="http://schemas.microsoft.com/office/drawing/2010/main" val="0"/>
              </a:ext>
            </a:extLst>
          </a:blip>
          <a:srcRect b="17924"/>
          <a:stretch/>
        </p:blipFill>
        <p:spPr>
          <a:xfrm>
            <a:off x="635000" y="1993433"/>
            <a:ext cx="11658600" cy="6617167"/>
          </a:xfrm>
          <a:prstGeom prst="rect">
            <a:avLst/>
          </a:prstGeom>
        </p:spPr>
      </p:pic>
    </p:spTree>
    <p:extLst>
      <p:ext uri="{BB962C8B-B14F-4D97-AF65-F5344CB8AC3E}">
        <p14:creationId xmlns:p14="http://schemas.microsoft.com/office/powerpoint/2010/main" val="2249509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BE0CE"/>
        </a:solidFill>
        <a:effectLst/>
      </p:bgPr>
    </p:bg>
    <p:spTree>
      <p:nvGrpSpPr>
        <p:cNvPr id="1" name=""/>
        <p:cNvGrpSpPr/>
        <p:nvPr/>
      </p:nvGrpSpPr>
      <p:grpSpPr>
        <a:xfrm>
          <a:off x="0" y="0"/>
          <a:ext cx="0" cy="0"/>
          <a:chOff x="0" y="0"/>
          <a:chExt cx="0" cy="0"/>
        </a:xfrm>
      </p:grpSpPr>
      <p:grpSp>
        <p:nvGrpSpPr>
          <p:cNvPr id="37" name="Group 36"/>
          <p:cNvGrpSpPr/>
          <p:nvPr/>
        </p:nvGrpSpPr>
        <p:grpSpPr>
          <a:xfrm>
            <a:off x="0" y="-152400"/>
            <a:ext cx="13295884" cy="9768600"/>
            <a:chOff x="0" y="-152400"/>
            <a:chExt cx="13295884" cy="9768600"/>
          </a:xfrm>
        </p:grpSpPr>
        <p:pic>
          <p:nvPicPr>
            <p:cNvPr id="5" name="Picture 4" descr="TW Colour Logos_trans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800" y="-152400"/>
              <a:ext cx="5498084" cy="1664471"/>
            </a:xfrm>
            <a:prstGeom prst="rect">
              <a:avLst/>
            </a:prstGeom>
          </p:spPr>
        </p:pic>
        <p:cxnSp>
          <p:nvCxnSpPr>
            <p:cNvPr id="7" name="Straight Connector 6"/>
            <p:cNvCxnSpPr/>
            <p:nvPr/>
          </p:nvCxnSpPr>
          <p:spPr bwMode="auto">
            <a:xfrm>
              <a:off x="0" y="1371600"/>
              <a:ext cx="13004800" cy="76200"/>
            </a:xfrm>
            <a:prstGeom prst="line">
              <a:avLst/>
            </a:prstGeom>
            <a:solidFill>
              <a:srgbClr val="EEEEEE"/>
            </a:solidFill>
            <a:ln w="1143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0" y="19812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0" y="25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0" y="30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0" y="36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0" y="41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0" y="46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0" y="52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a:off x="0" y="57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0" y="63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0" y="68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0" y="73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0" y="79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0" y="84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0" y="90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0" y="95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0" name="Content Placeholder 1"/>
          <p:cNvSpPr txBox="1">
            <a:spLocks/>
          </p:cNvSpPr>
          <p:nvPr/>
        </p:nvSpPr>
        <p:spPr>
          <a:xfrm rot="21383996">
            <a:off x="928763" y="2107958"/>
            <a:ext cx="11536127"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r>
              <a:rPr lang="en-US" sz="5400" dirty="0"/>
              <a:t>As a </a:t>
            </a:r>
            <a:r>
              <a:rPr lang="en-US" sz="5400" dirty="0">
                <a:latin typeface="Open Sans Extrabold"/>
                <a:cs typeface="Open Sans Extrabold"/>
              </a:rPr>
              <a:t>customer</a:t>
            </a:r>
          </a:p>
          <a:p>
            <a:pPr marL="0" indent="0">
              <a:spcBef>
                <a:spcPts val="0"/>
              </a:spcBef>
              <a:spcAft>
                <a:spcPts val="1200"/>
              </a:spcAft>
              <a:buClr>
                <a:srgbClr val="00AA5B"/>
              </a:buClr>
              <a:buSzPct val="100000"/>
            </a:pPr>
            <a:r>
              <a:rPr lang="en-US" sz="5400" dirty="0" smtClean="0"/>
              <a:t>I </a:t>
            </a:r>
            <a:r>
              <a:rPr lang="en-US" sz="5400" dirty="0"/>
              <a:t>want to </a:t>
            </a:r>
            <a:r>
              <a:rPr lang="en-US" sz="5400" dirty="0">
                <a:latin typeface="Open Sans Extrabold"/>
                <a:cs typeface="Open Sans Extrabold"/>
              </a:rPr>
              <a:t>be able to sign in using my Facebook account</a:t>
            </a:r>
          </a:p>
          <a:p>
            <a:pPr marL="0" indent="0">
              <a:spcBef>
                <a:spcPts val="0"/>
              </a:spcBef>
              <a:spcAft>
                <a:spcPts val="1200"/>
              </a:spcAft>
              <a:buClr>
                <a:srgbClr val="00AA5B"/>
              </a:buClr>
              <a:buSzPct val="100000"/>
            </a:pPr>
            <a:r>
              <a:rPr lang="en-US" sz="5400" dirty="0" smtClean="0"/>
              <a:t>so </a:t>
            </a:r>
            <a:r>
              <a:rPr lang="en-US" sz="5400" dirty="0"/>
              <a:t>that </a:t>
            </a:r>
            <a:r>
              <a:rPr lang="en-US" sz="5400" dirty="0">
                <a:latin typeface="Open Sans Extrabold"/>
                <a:cs typeface="Open Sans Extrabold"/>
              </a:rPr>
              <a:t>I don’t </a:t>
            </a:r>
            <a:r>
              <a:rPr lang="en-US" sz="5400" dirty="0" smtClean="0">
                <a:latin typeface="Open Sans Extrabold"/>
                <a:cs typeface="Open Sans Extrabold"/>
              </a:rPr>
              <a:t>need </a:t>
            </a:r>
            <a:r>
              <a:rPr lang="en-US" sz="5400" dirty="0">
                <a:latin typeface="Open Sans Extrabold"/>
                <a:cs typeface="Open Sans Extrabold"/>
              </a:rPr>
              <a:t>to remember *another* username and password</a:t>
            </a:r>
          </a:p>
        </p:txBody>
      </p:sp>
    </p:spTree>
    <p:extLst>
      <p:ext uri="{BB962C8B-B14F-4D97-AF65-F5344CB8AC3E}">
        <p14:creationId xmlns:p14="http://schemas.microsoft.com/office/powerpoint/2010/main" val="1328275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 requirements</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125</a:t>
            </a:fld>
            <a:endParaRPr lang="en-US"/>
          </a:p>
        </p:txBody>
      </p:sp>
      <p:sp>
        <p:nvSpPr>
          <p:cNvPr id="13" name="Content Placeholder 1"/>
          <p:cNvSpPr txBox="1">
            <a:spLocks/>
          </p:cNvSpPr>
          <p:nvPr/>
        </p:nvSpPr>
        <p:spPr>
          <a:xfrm>
            <a:off x="6045200" y="2133600"/>
            <a:ext cx="59436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Initial project requirements come from a wide variety of sources. Perhaps the most common source is inception workshops that involve the core delivery team and </a:t>
            </a:r>
            <a:r>
              <a:rPr lang="en-US" sz="2800" dirty="0" smtClean="0"/>
              <a:t>stakeholders</a:t>
            </a:r>
            <a:endParaRPr lang="en-US" sz="2800" dirty="0"/>
          </a:p>
          <a:p>
            <a:pPr marL="571500" indent="-571500">
              <a:spcBef>
                <a:spcPts val="0"/>
              </a:spcBef>
              <a:spcAft>
                <a:spcPts val="1200"/>
              </a:spcAft>
              <a:buClr>
                <a:srgbClr val="00AA5B"/>
              </a:buClr>
              <a:buSzPct val="100000"/>
              <a:buFont typeface="Lucida Grande"/>
              <a:buChar char="■"/>
            </a:pPr>
            <a:r>
              <a:rPr lang="en-US" sz="2800" dirty="0"/>
              <a:t>Requirements will often vary greatly in level of details … from loosely-defined </a:t>
            </a:r>
            <a:r>
              <a:rPr lang="en-US" sz="2800" b="1" dirty="0">
                <a:solidFill>
                  <a:srgbClr val="00AA5B"/>
                </a:solidFill>
                <a:latin typeface="+mj-lt"/>
              </a:rPr>
              <a:t>epics</a:t>
            </a:r>
            <a:r>
              <a:rPr lang="en-US" sz="2800" dirty="0">
                <a:solidFill>
                  <a:srgbClr val="00AA5B"/>
                </a:solidFill>
              </a:rPr>
              <a:t> </a:t>
            </a:r>
            <a:r>
              <a:rPr lang="en-US" sz="2800" dirty="0"/>
              <a:t>through to </a:t>
            </a:r>
            <a:r>
              <a:rPr lang="en-US" sz="2800" b="1" dirty="0">
                <a:solidFill>
                  <a:srgbClr val="00AA5B"/>
                </a:solidFill>
                <a:latin typeface="+mj-lt"/>
              </a:rPr>
              <a:t>stories</a:t>
            </a:r>
            <a:r>
              <a:rPr lang="en-US" sz="2800" dirty="0"/>
              <a:t>, down to very well-defined </a:t>
            </a:r>
            <a:r>
              <a:rPr lang="en-US" sz="2800" b="1" dirty="0" smtClean="0">
                <a:solidFill>
                  <a:srgbClr val="00AA5B"/>
                </a:solidFill>
                <a:latin typeface="+mj-lt"/>
              </a:rPr>
              <a:t>bugs</a:t>
            </a:r>
            <a:endParaRPr lang="en-US" sz="2800" dirty="0">
              <a:solidFill>
                <a:srgbClr val="00AA5B"/>
              </a:solidFill>
            </a:endParaRPr>
          </a:p>
        </p:txBody>
      </p:sp>
      <p:pic>
        <p:nvPicPr>
          <p:cNvPr id="4" name="Picture 3"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1981200"/>
            <a:ext cx="1269187" cy="1269187"/>
          </a:xfrm>
          <a:prstGeom prst="rect">
            <a:avLst/>
          </a:prstGeom>
        </p:spPr>
      </p:pic>
      <p:sp>
        <p:nvSpPr>
          <p:cNvPr id="23" name="Content Placeholder 1"/>
          <p:cNvSpPr txBox="1">
            <a:spLocks/>
          </p:cNvSpPr>
          <p:nvPr/>
        </p:nvSpPr>
        <p:spPr>
          <a:xfrm>
            <a:off x="2208987" y="2259787"/>
            <a:ext cx="40386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3000"/>
              </a:spcAft>
              <a:buClr>
                <a:srgbClr val="00AA5B"/>
              </a:buClr>
              <a:buSzPct val="100000"/>
            </a:pPr>
            <a:r>
              <a:rPr lang="en-US" sz="2800" i="1" dirty="0" smtClean="0"/>
              <a:t>project inception</a:t>
            </a:r>
          </a:p>
          <a:p>
            <a:pPr marL="0" indent="0">
              <a:spcBef>
                <a:spcPts val="0"/>
              </a:spcBef>
              <a:spcAft>
                <a:spcPts val="3000"/>
              </a:spcAft>
              <a:buClr>
                <a:srgbClr val="00AA5B"/>
              </a:buClr>
              <a:buSzPct val="100000"/>
            </a:pPr>
            <a:r>
              <a:rPr lang="en-US" sz="2800" i="1" dirty="0" smtClean="0"/>
              <a:t>unfinished from</a:t>
            </a:r>
            <a:br>
              <a:rPr lang="en-US" sz="2800" i="1" dirty="0" smtClean="0"/>
            </a:br>
            <a:r>
              <a:rPr lang="en-US" sz="2800" i="1" dirty="0" smtClean="0"/>
              <a:t>previous projects</a:t>
            </a:r>
          </a:p>
          <a:p>
            <a:pPr marL="0" indent="0">
              <a:spcBef>
                <a:spcPts val="0"/>
              </a:spcBef>
              <a:spcAft>
                <a:spcPts val="3000"/>
              </a:spcAft>
              <a:buClr>
                <a:srgbClr val="00AA5B"/>
              </a:buClr>
              <a:buSzPct val="100000"/>
            </a:pPr>
            <a:r>
              <a:rPr lang="en-US" sz="2800" i="1" dirty="0" smtClean="0"/>
              <a:t>ad-hoc conversations</a:t>
            </a:r>
          </a:p>
          <a:p>
            <a:pPr marL="0" indent="0">
              <a:spcBef>
                <a:spcPts val="0"/>
              </a:spcBef>
              <a:spcAft>
                <a:spcPts val="3000"/>
              </a:spcAft>
              <a:buClr>
                <a:srgbClr val="00AA5B"/>
              </a:buClr>
              <a:buSzPct val="100000"/>
            </a:pPr>
            <a:r>
              <a:rPr lang="en-US" sz="2800" i="1" dirty="0" smtClean="0"/>
              <a:t>analysis activities</a:t>
            </a:r>
          </a:p>
          <a:p>
            <a:pPr marL="0" indent="0">
              <a:spcBef>
                <a:spcPts val="0"/>
              </a:spcBef>
              <a:spcAft>
                <a:spcPts val="3000"/>
              </a:spcAft>
              <a:buClr>
                <a:srgbClr val="00AA5B"/>
              </a:buClr>
              <a:buSzPct val="100000"/>
            </a:pPr>
            <a:r>
              <a:rPr lang="en-US" sz="2800" i="1" dirty="0" smtClean="0"/>
              <a:t>non-functional </a:t>
            </a:r>
            <a:r>
              <a:rPr lang="en-US" sz="2800" i="1" dirty="0" err="1" smtClean="0"/>
              <a:t>reqs</a:t>
            </a:r>
            <a:endParaRPr lang="en-US" sz="2800" i="1" dirty="0" smtClean="0"/>
          </a:p>
          <a:p>
            <a:pPr marL="0" indent="0">
              <a:spcBef>
                <a:spcPts val="0"/>
              </a:spcBef>
              <a:spcAft>
                <a:spcPts val="3000"/>
              </a:spcAft>
              <a:buClr>
                <a:srgbClr val="00AA5B"/>
              </a:buClr>
              <a:buSzPct val="100000"/>
            </a:pPr>
            <a:endParaRPr lang="en-US" sz="2800" i="1" dirty="0"/>
          </a:p>
        </p:txBody>
      </p:sp>
      <p:pic>
        <p:nvPicPr>
          <p:cNvPr id="24" name="Picture 23"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3174187"/>
            <a:ext cx="1269187" cy="1269187"/>
          </a:xfrm>
          <a:prstGeom prst="rect">
            <a:avLst/>
          </a:prstGeom>
        </p:spPr>
      </p:pic>
      <p:pic>
        <p:nvPicPr>
          <p:cNvPr id="25" name="Picture 24"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4267200"/>
            <a:ext cx="1269187" cy="1269187"/>
          </a:xfrm>
          <a:prstGeom prst="rect">
            <a:avLst/>
          </a:prstGeom>
        </p:spPr>
      </p:pic>
      <p:pic>
        <p:nvPicPr>
          <p:cNvPr id="26" name="Picture 25"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5155387"/>
            <a:ext cx="1269187" cy="1269187"/>
          </a:xfrm>
          <a:prstGeom prst="rect">
            <a:avLst/>
          </a:prstGeom>
        </p:spPr>
      </p:pic>
      <p:pic>
        <p:nvPicPr>
          <p:cNvPr id="10" name="Picture 9"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6096000"/>
            <a:ext cx="1269187" cy="1269187"/>
          </a:xfrm>
          <a:prstGeom prst="rect">
            <a:avLst/>
          </a:prstGeom>
        </p:spPr>
      </p:pic>
    </p:spTree>
    <p:extLst>
      <p:ext uri="{BB962C8B-B14F-4D97-AF65-F5344CB8AC3E}">
        <p14:creationId xmlns:p14="http://schemas.microsoft.com/office/powerpoint/2010/main" val="3636318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 backlog</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126</a:t>
            </a:fld>
            <a:endParaRPr lang="en-US"/>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These initial requirements form our </a:t>
            </a:r>
            <a:r>
              <a:rPr lang="en-US" sz="3200" dirty="0" smtClean="0"/>
              <a:t>Product Backlog</a:t>
            </a:r>
            <a:endParaRPr lang="en-US" sz="3200" dirty="0"/>
          </a:p>
          <a:p>
            <a:pPr marL="571500" indent="-571500">
              <a:spcBef>
                <a:spcPts val="0"/>
              </a:spcBef>
              <a:spcAft>
                <a:spcPts val="1200"/>
              </a:spcAft>
              <a:buClr>
                <a:srgbClr val="00AA5B"/>
              </a:buClr>
              <a:buSzPct val="100000"/>
              <a:buFont typeface="Lucida Grande"/>
              <a:buChar char="■"/>
            </a:pPr>
            <a:r>
              <a:rPr lang="en-US" sz="3200" dirty="0"/>
              <a:t>At the simplest, just a </a:t>
            </a:r>
            <a:r>
              <a:rPr lang="en-US" sz="3200" dirty="0" smtClean="0"/>
              <a:t>prioritized</a:t>
            </a:r>
            <a:r>
              <a:rPr lang="en-US" sz="3200" dirty="0"/>
              <a:t>/ranked list </a:t>
            </a:r>
            <a:r>
              <a:rPr lang="en-US" sz="3200" dirty="0" smtClean="0"/>
              <a:t>of  requirements</a:t>
            </a:r>
            <a:endParaRPr lang="en-US" sz="3200" dirty="0"/>
          </a:p>
          <a:p>
            <a:pPr marL="571500" indent="-571500">
              <a:spcBef>
                <a:spcPts val="0"/>
              </a:spcBef>
              <a:spcAft>
                <a:spcPts val="1200"/>
              </a:spcAft>
              <a:buClr>
                <a:srgbClr val="00AA5B"/>
              </a:buClr>
              <a:buSzPct val="100000"/>
              <a:buFont typeface="Lucida Grande"/>
              <a:buChar char="■"/>
            </a:pPr>
            <a:r>
              <a:rPr lang="en-US" sz="3200" dirty="0"/>
              <a:t>The Product Backlog is owned and maintained by the Product Owners with assistance of Analysts over the lifespan of the </a:t>
            </a:r>
            <a:r>
              <a:rPr lang="en-US" sz="3200" dirty="0" smtClean="0"/>
              <a:t>project</a:t>
            </a:r>
            <a:endParaRPr lang="en-US" sz="3200" dirty="0"/>
          </a:p>
          <a:p>
            <a:pPr marL="571500" indent="-571500">
              <a:spcBef>
                <a:spcPts val="0"/>
              </a:spcBef>
              <a:spcAft>
                <a:spcPts val="1200"/>
              </a:spcAft>
              <a:buClr>
                <a:srgbClr val="00AA5B"/>
              </a:buClr>
              <a:buSzPct val="100000"/>
              <a:buFont typeface="Lucida Grande"/>
              <a:buChar char="■"/>
            </a:pPr>
            <a:r>
              <a:rPr lang="en-US" sz="3200" dirty="0"/>
              <a:t>Product Backlogs evolve over the course of the project (they are not fixed after being defined up front!</a:t>
            </a:r>
            <a:r>
              <a:rPr lang="en-US" sz="3200" dirty="0" smtClean="0"/>
              <a:t>)</a:t>
            </a:r>
            <a:endParaRPr lang="en-US" sz="3200" dirty="0"/>
          </a:p>
        </p:txBody>
      </p:sp>
    </p:spTree>
    <p:extLst>
      <p:ext uri="{BB962C8B-B14F-4D97-AF65-F5344CB8AC3E}">
        <p14:creationId xmlns:p14="http://schemas.microsoft.com/office/powerpoint/2010/main" val="4081645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map</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127</a:t>
            </a:fld>
            <a:endParaRPr lang="en-US"/>
          </a:p>
        </p:txBody>
      </p:sp>
      <p:sp>
        <p:nvSpPr>
          <p:cNvPr id="5" name="Rectangle 8"/>
          <p:cNvSpPr>
            <a:spLocks noChangeArrowheads="1"/>
          </p:cNvSpPr>
          <p:nvPr/>
        </p:nvSpPr>
        <p:spPr bwMode="auto">
          <a:xfrm>
            <a:off x="1816100" y="3657600"/>
            <a:ext cx="1676400" cy="762000"/>
          </a:xfrm>
          <a:prstGeom prst="rect">
            <a:avLst/>
          </a:prstGeom>
          <a:solidFill>
            <a:srgbClr val="7FCBD8"/>
          </a:solidFill>
          <a:ln w="9525" algn="ctr">
            <a:noFill/>
            <a:round/>
            <a:headEnd/>
            <a:tailEnd/>
          </a:ln>
        </p:spPr>
        <p:txBody>
          <a:bodyPr anchor="ctr"/>
          <a:lstStyle/>
          <a:p>
            <a:pPr eaLnBrk="0" hangingPunct="0"/>
            <a:r>
              <a:rPr lang="en-AU" sz="1800" dirty="0">
                <a:latin typeface="Open Sans"/>
                <a:cs typeface="Open Sans"/>
              </a:rPr>
              <a:t>Browse</a:t>
            </a:r>
          </a:p>
        </p:txBody>
      </p:sp>
      <p:sp>
        <p:nvSpPr>
          <p:cNvPr id="22" name="Right Arrow 21"/>
          <p:cNvSpPr/>
          <p:nvPr/>
        </p:nvSpPr>
        <p:spPr bwMode="auto">
          <a:xfrm>
            <a:off x="34521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0" name="Rectangle 8"/>
          <p:cNvSpPr>
            <a:spLocks noChangeArrowheads="1"/>
          </p:cNvSpPr>
          <p:nvPr/>
        </p:nvSpPr>
        <p:spPr bwMode="auto">
          <a:xfrm>
            <a:off x="37617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Checkout</a:t>
            </a:r>
            <a:endParaRPr lang="en-AU" sz="1800" dirty="0">
              <a:latin typeface="Open Sans"/>
              <a:cs typeface="Open Sans"/>
            </a:endParaRPr>
          </a:p>
        </p:txBody>
      </p:sp>
      <p:sp>
        <p:nvSpPr>
          <p:cNvPr id="31" name="Rectangle 8"/>
          <p:cNvSpPr>
            <a:spLocks noChangeArrowheads="1"/>
          </p:cNvSpPr>
          <p:nvPr/>
        </p:nvSpPr>
        <p:spPr bwMode="auto">
          <a:xfrm>
            <a:off x="57023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Login</a:t>
            </a:r>
            <a:endParaRPr lang="en-AU" sz="1800" dirty="0">
              <a:latin typeface="Open Sans"/>
              <a:cs typeface="Open Sans"/>
            </a:endParaRPr>
          </a:p>
        </p:txBody>
      </p:sp>
      <p:sp>
        <p:nvSpPr>
          <p:cNvPr id="32" name="Rectangle 8"/>
          <p:cNvSpPr>
            <a:spLocks noChangeArrowheads="1"/>
          </p:cNvSpPr>
          <p:nvPr/>
        </p:nvSpPr>
        <p:spPr bwMode="auto">
          <a:xfrm>
            <a:off x="76073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Payment</a:t>
            </a:r>
            <a:endParaRPr lang="en-AU" sz="1800" dirty="0">
              <a:latin typeface="Open Sans"/>
              <a:cs typeface="Open Sans"/>
            </a:endParaRPr>
          </a:p>
        </p:txBody>
      </p:sp>
      <p:sp>
        <p:nvSpPr>
          <p:cNvPr id="33" name="Rectangle 8"/>
          <p:cNvSpPr>
            <a:spLocks noChangeArrowheads="1"/>
          </p:cNvSpPr>
          <p:nvPr/>
        </p:nvSpPr>
        <p:spPr bwMode="auto">
          <a:xfrm>
            <a:off x="95123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Receipt</a:t>
            </a:r>
            <a:endParaRPr lang="en-AU" sz="1800" dirty="0">
              <a:latin typeface="Open Sans"/>
              <a:cs typeface="Open Sans"/>
            </a:endParaRPr>
          </a:p>
        </p:txBody>
      </p:sp>
      <p:sp>
        <p:nvSpPr>
          <p:cNvPr id="34" name="Right Arrow 33"/>
          <p:cNvSpPr/>
          <p:nvPr/>
        </p:nvSpPr>
        <p:spPr bwMode="auto">
          <a:xfrm>
            <a:off x="53975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5" name="Right Arrow 34"/>
          <p:cNvSpPr/>
          <p:nvPr/>
        </p:nvSpPr>
        <p:spPr bwMode="auto">
          <a:xfrm>
            <a:off x="73025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6" name="Right Arrow 35"/>
          <p:cNvSpPr/>
          <p:nvPr/>
        </p:nvSpPr>
        <p:spPr bwMode="auto">
          <a:xfrm>
            <a:off x="92075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7" name="Rectangle 8"/>
          <p:cNvSpPr>
            <a:spLocks noChangeArrowheads="1"/>
          </p:cNvSpPr>
          <p:nvPr/>
        </p:nvSpPr>
        <p:spPr bwMode="auto">
          <a:xfrm>
            <a:off x="18161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a:latin typeface="Open Sans"/>
                <a:cs typeface="Open Sans"/>
              </a:rPr>
              <a:t>Browse</a:t>
            </a:r>
          </a:p>
        </p:txBody>
      </p:sp>
      <p:sp>
        <p:nvSpPr>
          <p:cNvPr id="38" name="Rectangle 8"/>
          <p:cNvSpPr>
            <a:spLocks noChangeArrowheads="1"/>
          </p:cNvSpPr>
          <p:nvPr/>
        </p:nvSpPr>
        <p:spPr bwMode="auto">
          <a:xfrm>
            <a:off x="1816100" y="2667000"/>
            <a:ext cx="1676400" cy="762000"/>
          </a:xfrm>
          <a:prstGeom prst="rect">
            <a:avLst/>
          </a:prstGeom>
          <a:solidFill>
            <a:srgbClr val="FD8A08"/>
          </a:solidFill>
          <a:ln w="9525" algn="ctr">
            <a:noFill/>
            <a:round/>
            <a:headEnd/>
            <a:tailEnd/>
          </a:ln>
        </p:spPr>
        <p:txBody>
          <a:bodyPr anchor="ctr"/>
          <a:lstStyle/>
          <a:p>
            <a:pPr eaLnBrk="0" hangingPunct="0"/>
            <a:r>
              <a:rPr lang="en-AU" sz="1800" dirty="0">
                <a:latin typeface="Open Sans"/>
                <a:cs typeface="Open Sans"/>
              </a:rPr>
              <a:t>Buy Something</a:t>
            </a:r>
          </a:p>
        </p:txBody>
      </p:sp>
      <p:sp>
        <p:nvSpPr>
          <p:cNvPr id="39" name="Rectangle 8"/>
          <p:cNvSpPr>
            <a:spLocks noChangeArrowheads="1"/>
          </p:cNvSpPr>
          <p:nvPr/>
        </p:nvSpPr>
        <p:spPr bwMode="auto">
          <a:xfrm>
            <a:off x="1816100" y="55626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Compare products</a:t>
            </a:r>
            <a:endParaRPr lang="en-AU" sz="1800" dirty="0">
              <a:latin typeface="Open Sans"/>
              <a:cs typeface="Open Sans"/>
            </a:endParaRPr>
          </a:p>
        </p:txBody>
      </p:sp>
      <p:sp>
        <p:nvSpPr>
          <p:cNvPr id="40" name="Rectangle 8"/>
          <p:cNvSpPr>
            <a:spLocks noChangeArrowheads="1"/>
          </p:cNvSpPr>
          <p:nvPr/>
        </p:nvSpPr>
        <p:spPr bwMode="auto">
          <a:xfrm>
            <a:off x="1816100" y="6553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Add product to cart</a:t>
            </a:r>
            <a:endParaRPr lang="en-AU" sz="1800" dirty="0">
              <a:latin typeface="Open Sans"/>
              <a:cs typeface="Open Sans"/>
            </a:endParaRPr>
          </a:p>
        </p:txBody>
      </p:sp>
      <p:sp>
        <p:nvSpPr>
          <p:cNvPr id="41" name="Rectangle 8"/>
          <p:cNvSpPr>
            <a:spLocks noChangeArrowheads="1"/>
          </p:cNvSpPr>
          <p:nvPr/>
        </p:nvSpPr>
        <p:spPr bwMode="auto">
          <a:xfrm>
            <a:off x="37617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Remove from cart</a:t>
            </a:r>
            <a:endParaRPr lang="en-AU" sz="1800" dirty="0">
              <a:latin typeface="Open Sans"/>
              <a:cs typeface="Open Sans"/>
            </a:endParaRPr>
          </a:p>
        </p:txBody>
      </p:sp>
      <p:sp>
        <p:nvSpPr>
          <p:cNvPr id="42" name="Rectangle 8"/>
          <p:cNvSpPr>
            <a:spLocks noChangeArrowheads="1"/>
          </p:cNvSpPr>
          <p:nvPr/>
        </p:nvSpPr>
        <p:spPr bwMode="auto">
          <a:xfrm>
            <a:off x="3761700" y="55626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Calculate shipping</a:t>
            </a:r>
            <a:endParaRPr lang="en-AU" sz="1800" dirty="0">
              <a:latin typeface="Open Sans"/>
              <a:cs typeface="Open Sans"/>
            </a:endParaRPr>
          </a:p>
        </p:txBody>
      </p:sp>
      <p:sp>
        <p:nvSpPr>
          <p:cNvPr id="43" name="Rectangle 8"/>
          <p:cNvSpPr>
            <a:spLocks noChangeArrowheads="1"/>
          </p:cNvSpPr>
          <p:nvPr/>
        </p:nvSpPr>
        <p:spPr bwMode="auto">
          <a:xfrm>
            <a:off x="57023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Correct typo in login screen</a:t>
            </a:r>
          </a:p>
        </p:txBody>
      </p:sp>
      <p:sp>
        <p:nvSpPr>
          <p:cNvPr id="44" name="Rectangle 8"/>
          <p:cNvSpPr>
            <a:spLocks noChangeArrowheads="1"/>
          </p:cNvSpPr>
          <p:nvPr/>
        </p:nvSpPr>
        <p:spPr bwMode="auto">
          <a:xfrm>
            <a:off x="5702300" y="55626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smtClean="0">
                <a:solidFill>
                  <a:schemeClr val="bg1"/>
                </a:solidFill>
                <a:latin typeface="+mj-lt"/>
                <a:cs typeface="Open Sans"/>
              </a:rPr>
              <a:t>Social Network Login</a:t>
            </a:r>
          </a:p>
        </p:txBody>
      </p:sp>
      <p:sp>
        <p:nvSpPr>
          <p:cNvPr id="45" name="Rectangle 8"/>
          <p:cNvSpPr>
            <a:spLocks noChangeArrowheads="1"/>
          </p:cNvSpPr>
          <p:nvPr/>
        </p:nvSpPr>
        <p:spPr bwMode="auto">
          <a:xfrm>
            <a:off x="76073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Pay by Visa</a:t>
            </a:r>
          </a:p>
        </p:txBody>
      </p:sp>
      <p:sp>
        <p:nvSpPr>
          <p:cNvPr id="46" name="Rectangle 8"/>
          <p:cNvSpPr>
            <a:spLocks noChangeArrowheads="1"/>
          </p:cNvSpPr>
          <p:nvPr/>
        </p:nvSpPr>
        <p:spPr bwMode="auto">
          <a:xfrm>
            <a:off x="7607300" y="55626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Pay by </a:t>
            </a:r>
            <a:r>
              <a:rPr lang="en-AU" sz="1800" dirty="0" err="1" smtClean="0">
                <a:latin typeface="Open Sans"/>
                <a:cs typeface="Open Sans"/>
              </a:rPr>
              <a:t>Mastercard</a:t>
            </a:r>
            <a:endParaRPr lang="en-AU" sz="1800" dirty="0" smtClean="0">
              <a:latin typeface="Open Sans"/>
              <a:cs typeface="Open Sans"/>
            </a:endParaRPr>
          </a:p>
        </p:txBody>
      </p:sp>
      <p:sp>
        <p:nvSpPr>
          <p:cNvPr id="47" name="Rectangle 8"/>
          <p:cNvSpPr>
            <a:spLocks noChangeArrowheads="1"/>
          </p:cNvSpPr>
          <p:nvPr/>
        </p:nvSpPr>
        <p:spPr bwMode="auto">
          <a:xfrm>
            <a:off x="95123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E-mail receipt</a:t>
            </a:r>
          </a:p>
        </p:txBody>
      </p:sp>
    </p:spTree>
    <p:extLst>
      <p:ext uri="{BB962C8B-B14F-4D97-AF65-F5344CB8AC3E}">
        <p14:creationId xmlns:p14="http://schemas.microsoft.com/office/powerpoint/2010/main" val="35006590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8-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5" name="Title 4"/>
          <p:cNvSpPr>
            <a:spLocks noGrp="1"/>
          </p:cNvSpPr>
          <p:nvPr>
            <p:ph type="title"/>
          </p:nvPr>
        </p:nvSpPr>
        <p:spPr/>
        <p:txBody>
          <a:bodyPr/>
          <a:lstStyle/>
          <a:p>
            <a:r>
              <a:rPr lang="en-US" dirty="0" smtClean="0"/>
              <a:t>A story map on the wall</a:t>
            </a:r>
            <a:endParaRPr lang="en-US" dirty="0"/>
          </a:p>
        </p:txBody>
      </p:sp>
      <p:sp>
        <p:nvSpPr>
          <p:cNvPr id="6" name="Content Placeholder 5"/>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128</a:t>
            </a:fld>
            <a:endParaRPr lang="en-US"/>
          </a:p>
        </p:txBody>
      </p:sp>
    </p:spTree>
    <p:extLst>
      <p:ext uri="{BB962C8B-B14F-4D97-AF65-F5344CB8AC3E}">
        <p14:creationId xmlns:p14="http://schemas.microsoft.com/office/powerpoint/2010/main" val="18398580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NON-functional requirements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129</a:t>
            </a:fld>
            <a:endParaRPr lang="en-US"/>
          </a:p>
        </p:txBody>
      </p:sp>
      <p:graphicFrame>
        <p:nvGraphicFramePr>
          <p:cNvPr id="24" name="Table 23"/>
          <p:cNvGraphicFramePr>
            <a:graphicFrameLocks noGrp="1"/>
          </p:cNvGraphicFramePr>
          <p:nvPr>
            <p:extLst>
              <p:ext uri="{D42A27DB-BD31-4B8C-83A1-F6EECF244321}">
                <p14:modId xmlns:p14="http://schemas.microsoft.com/office/powerpoint/2010/main" val="1867990572"/>
              </p:ext>
            </p:extLst>
          </p:nvPr>
        </p:nvGraphicFramePr>
        <p:xfrm>
          <a:off x="1358900" y="3048001"/>
          <a:ext cx="10287000" cy="4952999"/>
        </p:xfrm>
        <a:graphic>
          <a:graphicData uri="http://schemas.openxmlformats.org/drawingml/2006/table">
            <a:tbl>
              <a:tblPr>
                <a:tableStyleId>{5C22544A-7EE6-4342-B048-85BDC9FD1C3A}</a:tableStyleId>
              </a:tblPr>
              <a:tblGrid>
                <a:gridCol w="3429000"/>
                <a:gridCol w="3429000"/>
                <a:gridCol w="3429000"/>
              </a:tblGrid>
              <a:tr h="1225484">
                <a:tc>
                  <a:txBody>
                    <a:bodyPr/>
                    <a:lstStyle/>
                    <a:p>
                      <a:pPr algn="ctr"/>
                      <a:r>
                        <a:rPr lang="en-US" sz="2400" dirty="0" smtClean="0"/>
                        <a:t>Auditability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Authentication</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Authorization</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42505">
                <a:tc>
                  <a:txBody>
                    <a:bodyPr/>
                    <a:lstStyle/>
                    <a:p>
                      <a:pPr algn="ctr"/>
                      <a:r>
                        <a:rPr lang="en-US" sz="2400" dirty="0" smtClean="0"/>
                        <a:t>Availability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Help</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Localization</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42505">
                <a:tc>
                  <a:txBody>
                    <a:bodyPr/>
                    <a:lstStyle/>
                    <a:p>
                      <a:pPr algn="ctr"/>
                      <a:r>
                        <a:rPr lang="en-US" sz="2400" dirty="0" smtClean="0"/>
                        <a:t>Performance</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Portability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Regulatory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42505">
                <a:tc>
                  <a:txBody>
                    <a:bodyPr/>
                    <a:lstStyle/>
                    <a:p>
                      <a:pPr algn="ctr"/>
                      <a:r>
                        <a:rPr lang="en-US" sz="2400" dirty="0" smtClean="0"/>
                        <a:t>Scalability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Security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Usability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
        <p:nvSpPr>
          <p:cNvPr id="4" name="Rectangle 3"/>
          <p:cNvSpPr/>
          <p:nvPr/>
        </p:nvSpPr>
        <p:spPr>
          <a:xfrm>
            <a:off x="3251200" y="2362201"/>
            <a:ext cx="6502400" cy="430887"/>
          </a:xfrm>
          <a:prstGeom prst="rect">
            <a:avLst/>
          </a:prstGeom>
        </p:spPr>
        <p:txBody>
          <a:bodyPr>
            <a:spAutoFit/>
          </a:bodyPr>
          <a:lstStyle/>
          <a:p>
            <a:r>
              <a:rPr lang="pt-BR" dirty="0" smtClean="0"/>
              <a:t>some </a:t>
            </a:r>
            <a:r>
              <a:rPr lang="pt-BR" dirty="0" err="1" smtClean="0"/>
              <a:t>examples</a:t>
            </a:r>
            <a:r>
              <a:rPr lang="pt-BR" dirty="0" smtClean="0"/>
              <a:t>:</a:t>
            </a:r>
            <a:endParaRPr lang="pt-BR" dirty="0"/>
          </a:p>
        </p:txBody>
      </p:sp>
    </p:spTree>
    <p:extLst>
      <p:ext uri="{BB962C8B-B14F-4D97-AF65-F5344CB8AC3E}">
        <p14:creationId xmlns:p14="http://schemas.microsoft.com/office/powerpoint/2010/main" val="2443322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13</a:t>
            </a:fld>
            <a:endParaRPr lang="en-US"/>
          </a:p>
        </p:txBody>
      </p:sp>
      <p:pic>
        <p:nvPicPr>
          <p:cNvPr id="4" name="Picture 3" descr="waterfall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143000"/>
            <a:ext cx="11374616" cy="7175500"/>
          </a:xfrm>
          <a:prstGeom prst="rect">
            <a:avLst/>
          </a:prstGeom>
        </p:spPr>
      </p:pic>
      <p:sp>
        <p:nvSpPr>
          <p:cNvPr id="5" name="Rectangle 4"/>
          <p:cNvSpPr/>
          <p:nvPr/>
        </p:nvSpPr>
        <p:spPr>
          <a:xfrm>
            <a:off x="3225800" y="8077200"/>
            <a:ext cx="6502400" cy="763286"/>
          </a:xfrm>
          <a:prstGeom prst="rect">
            <a:avLst/>
          </a:prstGeom>
        </p:spPr>
        <p:txBody>
          <a:bodyPr>
            <a:spAutoFit/>
          </a:bodyPr>
          <a:lstStyle/>
          <a:p>
            <a:r>
              <a:rPr lang="en-US" i="1" dirty="0" smtClean="0"/>
              <a:t>“I </a:t>
            </a:r>
            <a:r>
              <a:rPr lang="en-US" i="1" dirty="0"/>
              <a:t>believe in this concept, but the implementation described above is risky and invites </a:t>
            </a:r>
            <a:r>
              <a:rPr lang="en-US" i="1" dirty="0" smtClean="0"/>
              <a:t>failure”</a:t>
            </a:r>
            <a:endParaRPr lang="en-US" i="1" dirty="0"/>
          </a:p>
        </p:txBody>
      </p:sp>
    </p:spTree>
    <p:extLst>
      <p:ext uri="{BB962C8B-B14F-4D97-AF65-F5344CB8AC3E}">
        <p14:creationId xmlns:p14="http://schemas.microsoft.com/office/powerpoint/2010/main" val="25344512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73100"/>
            <a:ext cx="13004800" cy="723900"/>
          </a:xfrm>
        </p:spPr>
        <p:txBody>
          <a:bodyPr/>
          <a:lstStyle/>
          <a:p>
            <a:r>
              <a:rPr lang="en-US" dirty="0"/>
              <a:t>N</a:t>
            </a:r>
            <a:r>
              <a:rPr lang="en-US" dirty="0" smtClean="0"/>
              <a:t>FR: what to do with them?</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130</a:t>
            </a:fld>
            <a:endParaRPr lang="en-US"/>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Discover which ones matter</a:t>
            </a:r>
          </a:p>
          <a:p>
            <a:pPr marL="571500" indent="-571500">
              <a:spcBef>
                <a:spcPts val="0"/>
              </a:spcBef>
              <a:spcAft>
                <a:spcPts val="1200"/>
              </a:spcAft>
              <a:buClr>
                <a:srgbClr val="00AA5B"/>
              </a:buClr>
              <a:buSzPct val="100000"/>
              <a:buFont typeface="Lucida Grande"/>
              <a:buChar char="■"/>
            </a:pPr>
            <a:r>
              <a:rPr lang="en-US" sz="3200" dirty="0"/>
              <a:t>New </a:t>
            </a:r>
            <a:r>
              <a:rPr lang="en-US" sz="3200" dirty="0" smtClean="0"/>
              <a:t>stories (a mind map may help)</a:t>
            </a:r>
            <a:endParaRPr lang="en-US" sz="3200" dirty="0"/>
          </a:p>
          <a:p>
            <a:pPr marL="571500" indent="-571500">
              <a:spcBef>
                <a:spcPts val="0"/>
              </a:spcBef>
              <a:spcAft>
                <a:spcPts val="1200"/>
              </a:spcAft>
              <a:buClr>
                <a:srgbClr val="00AA5B"/>
              </a:buClr>
              <a:buSzPct val="100000"/>
              <a:buFont typeface="Lucida Grande"/>
              <a:buChar char="■"/>
            </a:pPr>
            <a:r>
              <a:rPr lang="en-US" sz="3200" dirty="0"/>
              <a:t>Acceptance criteria</a:t>
            </a:r>
          </a:p>
          <a:p>
            <a:pPr marL="971550" lvl="1" indent="-571500">
              <a:spcBef>
                <a:spcPts val="0"/>
              </a:spcBef>
              <a:spcAft>
                <a:spcPts val="1200"/>
              </a:spcAft>
              <a:buClr>
                <a:srgbClr val="00AA5B"/>
              </a:buClr>
              <a:buSzPct val="100000"/>
              <a:buFont typeface="Lucida Grande"/>
              <a:buChar char="■"/>
            </a:pPr>
            <a:r>
              <a:rPr lang="en-US" sz="2800" dirty="0" smtClean="0"/>
              <a:t>in </a:t>
            </a:r>
            <a:r>
              <a:rPr lang="en-US" sz="2800" dirty="0"/>
              <a:t>some stories</a:t>
            </a:r>
          </a:p>
          <a:p>
            <a:pPr marL="971550" lvl="1" indent="-571500">
              <a:spcBef>
                <a:spcPts val="0"/>
              </a:spcBef>
              <a:spcAft>
                <a:spcPts val="1200"/>
              </a:spcAft>
              <a:buClr>
                <a:srgbClr val="00AA5B"/>
              </a:buClr>
              <a:buSzPct val="100000"/>
              <a:buFont typeface="Lucida Grande"/>
              <a:buChar char="■"/>
            </a:pPr>
            <a:r>
              <a:rPr lang="en-US" sz="2800" dirty="0" smtClean="0"/>
              <a:t>in </a:t>
            </a:r>
            <a:r>
              <a:rPr lang="en-US" sz="2800" dirty="0"/>
              <a:t>all stories</a:t>
            </a:r>
          </a:p>
          <a:p>
            <a:pPr marL="571500" indent="-571500">
              <a:spcBef>
                <a:spcPts val="0"/>
              </a:spcBef>
              <a:spcAft>
                <a:spcPts val="1200"/>
              </a:spcAft>
              <a:buClr>
                <a:srgbClr val="00AA5B"/>
              </a:buClr>
              <a:buSzPct val="100000"/>
              <a:buFont typeface="Lucida Grande"/>
              <a:buChar char="■"/>
            </a:pPr>
            <a:r>
              <a:rPr lang="en-US" sz="3200" dirty="0"/>
              <a:t>Constraints</a:t>
            </a:r>
          </a:p>
          <a:p>
            <a:pPr marL="971550" lvl="1" indent="-571500">
              <a:spcBef>
                <a:spcPts val="0"/>
              </a:spcBef>
              <a:spcAft>
                <a:spcPts val="1200"/>
              </a:spcAft>
              <a:buClr>
                <a:srgbClr val="00AA5B"/>
              </a:buClr>
              <a:buSzPct val="100000"/>
              <a:buFont typeface="Lucida Grande"/>
              <a:buChar char="■"/>
            </a:pPr>
            <a:r>
              <a:rPr lang="en-US" sz="2800" dirty="0"/>
              <a:t>“Constraint cards</a:t>
            </a:r>
            <a:r>
              <a:rPr lang="en-US" sz="2800" dirty="0" smtClean="0"/>
              <a:t>”</a:t>
            </a:r>
          </a:p>
          <a:p>
            <a:pPr marL="571500" indent="-571500">
              <a:spcBef>
                <a:spcPts val="0"/>
              </a:spcBef>
              <a:spcAft>
                <a:spcPts val="1200"/>
              </a:spcAft>
              <a:buClr>
                <a:srgbClr val="00AA5B"/>
              </a:buClr>
              <a:buSzPct val="100000"/>
              <a:buFont typeface="Lucida Grande"/>
              <a:buChar char="■"/>
            </a:pPr>
            <a:r>
              <a:rPr lang="en-US" sz="3200" dirty="0" smtClean="0"/>
              <a:t>Review </a:t>
            </a:r>
            <a:r>
              <a:rPr lang="en-US" sz="3200" dirty="0"/>
              <a:t>the list of ‘</a:t>
            </a:r>
            <a:r>
              <a:rPr lang="en-US" sz="3200" dirty="0" err="1"/>
              <a:t>ilities</a:t>
            </a:r>
            <a:r>
              <a:rPr lang="en-US" sz="3200" dirty="0"/>
              <a:t>’ in a facilitated session</a:t>
            </a:r>
          </a:p>
        </p:txBody>
      </p:sp>
    </p:spTree>
    <p:extLst>
      <p:ext uri="{BB962C8B-B14F-4D97-AF65-F5344CB8AC3E}">
        <p14:creationId xmlns:p14="http://schemas.microsoft.com/office/powerpoint/2010/main" val="251797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73100"/>
            <a:ext cx="13004800" cy="723900"/>
          </a:xfrm>
        </p:spPr>
        <p:txBody>
          <a:bodyPr/>
          <a:lstStyle/>
          <a:p>
            <a:r>
              <a:rPr lang="en-US" dirty="0" smtClean="0"/>
              <a:t>Analysis and </a:t>
            </a:r>
            <a:r>
              <a:rPr lang="en-US" dirty="0" err="1" smtClean="0"/>
              <a:t>ux</a:t>
            </a:r>
            <a:r>
              <a:rPr lang="en-US" dirty="0" smtClean="0"/>
              <a:t> elaboration</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131</a:t>
            </a:fld>
            <a:endParaRPr lang="en-US"/>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Analysts, </a:t>
            </a:r>
            <a:r>
              <a:rPr lang="en-US" sz="3200" dirty="0" err="1"/>
              <a:t>UXers</a:t>
            </a:r>
            <a:r>
              <a:rPr lang="en-US" sz="3200" dirty="0"/>
              <a:t> and Product </a:t>
            </a:r>
            <a:r>
              <a:rPr lang="en-US" sz="3200" dirty="0" smtClean="0"/>
              <a:t>Owners progressively </a:t>
            </a:r>
            <a:r>
              <a:rPr lang="en-US" sz="3200" dirty="0"/>
              <a:t>elaborate Stories for development – high </a:t>
            </a:r>
            <a:r>
              <a:rPr lang="en-US" sz="3200" dirty="0" smtClean="0"/>
              <a:t>priority first!</a:t>
            </a:r>
            <a:endParaRPr lang="en-US" sz="3200" dirty="0"/>
          </a:p>
          <a:p>
            <a:pPr marL="571500" indent="-571500">
              <a:spcBef>
                <a:spcPts val="0"/>
              </a:spcBef>
              <a:spcAft>
                <a:spcPts val="1200"/>
              </a:spcAft>
              <a:buClr>
                <a:srgbClr val="00AA5B"/>
              </a:buClr>
              <a:buSzPct val="100000"/>
              <a:buFont typeface="Lucida Grande"/>
              <a:buChar char="■"/>
            </a:pPr>
            <a:r>
              <a:rPr lang="en-US" sz="3200" dirty="0"/>
              <a:t>Stories are picked up for elaboration far enough ahead of when they are expected be implemented to ensure detail is ready, but no so far in advance that it’s hard to change </a:t>
            </a:r>
            <a:r>
              <a:rPr lang="en-US" sz="3200" dirty="0" smtClean="0"/>
              <a:t>course</a:t>
            </a:r>
            <a:endParaRPr lang="en-US" sz="3200" dirty="0"/>
          </a:p>
          <a:p>
            <a:pPr marL="571500" indent="-571500">
              <a:spcBef>
                <a:spcPts val="0"/>
              </a:spcBef>
              <a:spcAft>
                <a:spcPts val="1200"/>
              </a:spcAft>
              <a:buClr>
                <a:srgbClr val="00AA5B"/>
              </a:buClr>
              <a:buSzPct val="100000"/>
              <a:buFont typeface="Lucida Grande"/>
              <a:buChar char="■"/>
            </a:pPr>
            <a:r>
              <a:rPr lang="en-US" sz="3200" dirty="0"/>
              <a:t>Elaboration activities </a:t>
            </a:r>
            <a:r>
              <a:rPr lang="en-US" sz="3200" dirty="0" smtClean="0"/>
              <a:t>include:</a:t>
            </a:r>
          </a:p>
          <a:p>
            <a:pPr marL="971550" lvl="1" indent="-571500">
              <a:spcBef>
                <a:spcPts val="0"/>
              </a:spcBef>
              <a:spcAft>
                <a:spcPts val="1200"/>
              </a:spcAft>
              <a:buClr>
                <a:srgbClr val="00AA5B"/>
              </a:buClr>
              <a:buSzPct val="100000"/>
              <a:buFont typeface="Lucida Grande"/>
              <a:buChar char="■"/>
            </a:pPr>
            <a:r>
              <a:rPr lang="en-US" sz="2800" dirty="0" smtClean="0"/>
              <a:t>Story breakdown </a:t>
            </a:r>
          </a:p>
          <a:p>
            <a:pPr marL="971550" lvl="1" indent="-571500">
              <a:spcBef>
                <a:spcPts val="0"/>
              </a:spcBef>
              <a:spcAft>
                <a:spcPts val="1200"/>
              </a:spcAft>
              <a:buClr>
                <a:srgbClr val="00AA5B"/>
              </a:buClr>
              <a:buSzPct val="100000"/>
              <a:buFont typeface="Lucida Grande"/>
              <a:buChar char="■"/>
            </a:pPr>
            <a:r>
              <a:rPr lang="en-US" sz="2800" dirty="0" smtClean="0"/>
              <a:t>Finishing </a:t>
            </a:r>
            <a:r>
              <a:rPr lang="en-US" sz="2800" dirty="0"/>
              <a:t>User Stories, Acceptance Criteria and Narratives</a:t>
            </a:r>
          </a:p>
          <a:p>
            <a:pPr marL="971550" lvl="1" indent="-571500">
              <a:spcBef>
                <a:spcPts val="0"/>
              </a:spcBef>
              <a:spcAft>
                <a:spcPts val="1200"/>
              </a:spcAft>
              <a:buClr>
                <a:srgbClr val="00AA5B"/>
              </a:buClr>
              <a:buSzPct val="100000"/>
              <a:buFont typeface="Lucida Grande"/>
              <a:buChar char="■"/>
            </a:pPr>
            <a:r>
              <a:rPr lang="en-US" sz="2800" dirty="0"/>
              <a:t>Prioritization</a:t>
            </a:r>
          </a:p>
          <a:p>
            <a:pPr marL="971550" lvl="1" indent="-571500">
              <a:spcBef>
                <a:spcPts val="0"/>
              </a:spcBef>
              <a:spcAft>
                <a:spcPts val="1200"/>
              </a:spcAft>
              <a:buClr>
                <a:srgbClr val="00AA5B"/>
              </a:buClr>
              <a:buSzPct val="100000"/>
              <a:buFont typeface="Lucida Grande"/>
              <a:buChar char="■"/>
            </a:pPr>
            <a:r>
              <a:rPr lang="en-US" sz="2800" dirty="0" smtClean="0"/>
              <a:t>Estimation</a:t>
            </a:r>
            <a:endParaRPr lang="en-US" sz="2800" dirty="0"/>
          </a:p>
        </p:txBody>
      </p:sp>
    </p:spTree>
    <p:extLst>
      <p:ext uri="{BB962C8B-B14F-4D97-AF65-F5344CB8AC3E}">
        <p14:creationId xmlns:p14="http://schemas.microsoft.com/office/powerpoint/2010/main" val="3269530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189745" y="2569679"/>
            <a:ext cx="7896741" cy="5781307"/>
          </a:xfrm>
          <a:prstGeom prst="rect">
            <a:avLst/>
          </a:prstGeom>
        </p:spPr>
      </p:pic>
      <p:sp>
        <p:nvSpPr>
          <p:cNvPr id="3" name="Title 2"/>
          <p:cNvSpPr>
            <a:spLocks noGrp="1"/>
          </p:cNvSpPr>
          <p:nvPr>
            <p:ph type="title"/>
          </p:nvPr>
        </p:nvSpPr>
        <p:spPr>
          <a:xfrm>
            <a:off x="0" y="673100"/>
            <a:ext cx="13004800" cy="723900"/>
          </a:xfrm>
        </p:spPr>
        <p:txBody>
          <a:bodyPr/>
          <a:lstStyle/>
          <a:p>
            <a:r>
              <a:rPr lang="en-US" dirty="0" smtClean="0"/>
              <a:t>Analysis and </a:t>
            </a:r>
            <a:r>
              <a:rPr lang="en-US" dirty="0" err="1" smtClean="0"/>
              <a:t>ux</a:t>
            </a:r>
            <a:r>
              <a:rPr lang="en-US" dirty="0" smtClean="0"/>
              <a:t> elaboration</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132</a:t>
            </a:fld>
            <a:endParaRPr lang="en-US"/>
          </a:p>
        </p:txBody>
      </p:sp>
      <p:sp>
        <p:nvSpPr>
          <p:cNvPr id="7" name="Rectangle 6"/>
          <p:cNvSpPr/>
          <p:nvPr/>
        </p:nvSpPr>
        <p:spPr>
          <a:xfrm rot="20914707">
            <a:off x="5510376" y="3680074"/>
            <a:ext cx="7546649" cy="4419671"/>
          </a:xfrm>
          <a:prstGeom prst="rect">
            <a:avLst/>
          </a:prstGeom>
        </p:spPr>
        <p:txBody>
          <a:bodyPr wrap="square">
            <a:spAutoFit/>
          </a:bodyPr>
          <a:lstStyle/>
          <a:p>
            <a:pPr algn="l" eaLnBrk="1" hangingPunct="1"/>
            <a:r>
              <a:rPr lang="en-AU" b="1" dirty="0" smtClean="0">
                <a:latin typeface="Open Sans"/>
                <a:cs typeface="Open Sans"/>
              </a:rPr>
              <a:t>Sign in with Facebook</a:t>
            </a:r>
          </a:p>
          <a:p>
            <a:pPr algn="l" eaLnBrk="1" hangingPunct="1"/>
            <a:r>
              <a:rPr lang="en-AU" dirty="0" smtClean="0">
                <a:latin typeface="Open Sans"/>
                <a:cs typeface="Open Sans"/>
              </a:rPr>
              <a:t>As </a:t>
            </a:r>
            <a:r>
              <a:rPr lang="en-AU" dirty="0">
                <a:latin typeface="Open Sans"/>
                <a:cs typeface="Open Sans"/>
              </a:rPr>
              <a:t>a customer I want to be able to sign in </a:t>
            </a:r>
            <a:r>
              <a:rPr lang="en-AU" dirty="0" smtClean="0">
                <a:latin typeface="Open Sans"/>
                <a:cs typeface="Open Sans"/>
              </a:rPr>
              <a:t>using </a:t>
            </a:r>
            <a:r>
              <a:rPr lang="en-AU" dirty="0">
                <a:latin typeface="Open Sans"/>
                <a:cs typeface="Open Sans"/>
              </a:rPr>
              <a:t>my Facebook account so that I don’t </a:t>
            </a:r>
            <a:r>
              <a:rPr lang="en-AU" dirty="0" smtClean="0">
                <a:latin typeface="Open Sans"/>
                <a:cs typeface="Open Sans"/>
              </a:rPr>
              <a:t>need </a:t>
            </a:r>
            <a:r>
              <a:rPr lang="en-AU" dirty="0">
                <a:latin typeface="Open Sans"/>
                <a:cs typeface="Open Sans"/>
              </a:rPr>
              <a:t>to remember *another* username and </a:t>
            </a:r>
            <a:r>
              <a:rPr lang="en-AU" dirty="0" smtClean="0">
                <a:latin typeface="Open Sans"/>
                <a:cs typeface="Open Sans"/>
              </a:rPr>
              <a:t>password</a:t>
            </a:r>
          </a:p>
          <a:p>
            <a:pPr algn="l" eaLnBrk="1" hangingPunct="1"/>
            <a:endParaRPr lang="en-AU" b="1" dirty="0">
              <a:latin typeface="Open Sans"/>
              <a:cs typeface="Open Sans"/>
            </a:endParaRPr>
          </a:p>
          <a:p>
            <a:pPr algn="l" eaLnBrk="1" hangingPunct="1"/>
            <a:r>
              <a:rPr lang="en-AU" b="1" dirty="0" smtClean="0">
                <a:latin typeface="Open Sans"/>
                <a:cs typeface="Open Sans"/>
              </a:rPr>
              <a:t>Narrative</a:t>
            </a:r>
          </a:p>
          <a:p>
            <a:pPr algn="l" eaLnBrk="1" hangingPunct="1"/>
            <a:r>
              <a:rPr lang="en-AU" dirty="0" smtClean="0">
                <a:latin typeface="Open Sans"/>
                <a:cs typeface="Open Sans"/>
              </a:rPr>
              <a:t>Requested by our customers.</a:t>
            </a:r>
          </a:p>
          <a:p>
            <a:pPr algn="l" eaLnBrk="1" hangingPunct="1"/>
            <a:r>
              <a:rPr lang="en-AU" dirty="0" smtClean="0">
                <a:latin typeface="Open Sans"/>
                <a:cs typeface="Open Sans"/>
              </a:rPr>
              <a:t>Our </a:t>
            </a:r>
            <a:r>
              <a:rPr lang="en-AU" dirty="0" err="1" smtClean="0">
                <a:latin typeface="Open Sans"/>
                <a:cs typeface="Open Sans"/>
              </a:rPr>
              <a:t>facebook</a:t>
            </a:r>
            <a:r>
              <a:rPr lang="en-AU" dirty="0" smtClean="0">
                <a:latin typeface="Open Sans"/>
                <a:cs typeface="Open Sans"/>
              </a:rPr>
              <a:t> app ID is 9873948719348</a:t>
            </a:r>
          </a:p>
          <a:p>
            <a:pPr algn="l" eaLnBrk="1" hangingPunct="1"/>
            <a:endParaRPr lang="en-AU" b="1" dirty="0" smtClean="0">
              <a:latin typeface="Open Sans"/>
              <a:cs typeface="Open Sans"/>
            </a:endParaRPr>
          </a:p>
          <a:p>
            <a:pPr algn="l" eaLnBrk="1" hangingPunct="1"/>
            <a:r>
              <a:rPr lang="en-AU" b="1" dirty="0" smtClean="0">
                <a:latin typeface="Open Sans"/>
                <a:cs typeface="Open Sans"/>
              </a:rPr>
              <a:t>Acceptance Criteria</a:t>
            </a:r>
          </a:p>
          <a:p>
            <a:pPr marL="171450" indent="-171450" algn="l" eaLnBrk="1" hangingPunct="1">
              <a:buFont typeface="Arial"/>
              <a:buChar char="•"/>
            </a:pPr>
            <a:r>
              <a:rPr lang="en-AU" dirty="0">
                <a:latin typeface="Open Sans"/>
                <a:cs typeface="Open Sans"/>
              </a:rPr>
              <a:t>Should capture Facebook name, email</a:t>
            </a:r>
            <a:r>
              <a:rPr lang="en-AU" b="1" dirty="0">
                <a:latin typeface="Open Sans"/>
                <a:cs typeface="Open Sans"/>
              </a:rPr>
              <a:t>, </a:t>
            </a:r>
            <a:r>
              <a:rPr lang="en-AU" b="1" dirty="0" smtClean="0">
                <a:latin typeface="Open Sans"/>
                <a:cs typeface="Open Sans"/>
              </a:rPr>
              <a:t/>
            </a:r>
            <a:br>
              <a:rPr lang="en-AU" b="1" dirty="0" smtClean="0">
                <a:latin typeface="Open Sans"/>
                <a:cs typeface="Open Sans"/>
              </a:rPr>
            </a:br>
            <a:r>
              <a:rPr lang="en-AU" b="1" dirty="0" smtClean="0">
                <a:latin typeface="Open Sans"/>
                <a:cs typeface="Open Sans"/>
              </a:rPr>
              <a:t>country</a:t>
            </a:r>
            <a:r>
              <a:rPr lang="en-AU" dirty="0" smtClean="0">
                <a:latin typeface="Open Sans"/>
                <a:cs typeface="Open Sans"/>
              </a:rPr>
              <a:t> and </a:t>
            </a:r>
            <a:r>
              <a:rPr lang="en-AU" dirty="0">
                <a:latin typeface="Open Sans"/>
                <a:cs typeface="Open Sans"/>
              </a:rPr>
              <a:t>birthday</a:t>
            </a:r>
          </a:p>
          <a:p>
            <a:pPr marL="171450" indent="-171450" algn="l" eaLnBrk="1" hangingPunct="1">
              <a:buFont typeface="Arial"/>
              <a:buChar char="•"/>
            </a:pPr>
            <a:r>
              <a:rPr lang="en-AU" dirty="0">
                <a:latin typeface="Open Sans"/>
                <a:cs typeface="Open Sans"/>
              </a:rPr>
              <a:t>Should be  available </a:t>
            </a:r>
            <a:r>
              <a:rPr lang="en-AU" dirty="0" smtClean="0">
                <a:latin typeface="Open Sans"/>
                <a:cs typeface="Open Sans"/>
              </a:rPr>
              <a:t>anywhere in site</a:t>
            </a:r>
            <a:endParaRPr lang="en-AU" dirty="0">
              <a:latin typeface="Open Sans"/>
              <a:cs typeface="Open Sans"/>
            </a:endParaRPr>
          </a:p>
        </p:txBody>
      </p:sp>
      <p:sp>
        <p:nvSpPr>
          <p:cNvPr id="8" name="Rectangle 8"/>
          <p:cNvSpPr>
            <a:spLocks noChangeArrowheads="1"/>
          </p:cNvSpPr>
          <p:nvPr/>
        </p:nvSpPr>
        <p:spPr bwMode="auto">
          <a:xfrm>
            <a:off x="1625600" y="2133600"/>
            <a:ext cx="4191000" cy="2209800"/>
          </a:xfrm>
          <a:prstGeom prst="rect">
            <a:avLst/>
          </a:prstGeom>
          <a:solidFill>
            <a:srgbClr val="00AA5B"/>
          </a:solidFill>
          <a:ln w="9525" algn="ctr">
            <a:solidFill>
              <a:srgbClr val="00AA5B"/>
            </a:solidFill>
            <a:round/>
            <a:headEnd/>
            <a:tailEnd/>
          </a:ln>
        </p:spPr>
        <p:txBody>
          <a:bodyPr anchor="ctr"/>
          <a:lstStyle/>
          <a:p>
            <a:pPr eaLnBrk="0" hangingPunct="0"/>
            <a:r>
              <a:rPr lang="en-AU" sz="4000" dirty="0">
                <a:solidFill>
                  <a:schemeClr val="bg1"/>
                </a:solidFill>
                <a:latin typeface="+mj-lt"/>
                <a:cs typeface="Open Sans"/>
              </a:rPr>
              <a:t>Sign in with Facebook</a:t>
            </a:r>
          </a:p>
        </p:txBody>
      </p:sp>
      <p:sp>
        <p:nvSpPr>
          <p:cNvPr id="18" name="Rectangle 8"/>
          <p:cNvSpPr>
            <a:spLocks noChangeArrowheads="1"/>
          </p:cNvSpPr>
          <p:nvPr/>
        </p:nvSpPr>
        <p:spPr bwMode="auto">
          <a:xfrm rot="348574">
            <a:off x="1124606" y="5617171"/>
            <a:ext cx="4209167" cy="2359467"/>
          </a:xfrm>
          <a:prstGeom prst="rect">
            <a:avLst/>
          </a:prstGeom>
          <a:solidFill>
            <a:srgbClr val="FFFFFF"/>
          </a:solidFill>
          <a:ln w="28575" cmpd="sng" algn="ctr">
            <a:solidFill>
              <a:srgbClr val="7F7F7F"/>
            </a:solidFill>
            <a:round/>
            <a:headEnd/>
            <a:tailEnd/>
          </a:ln>
        </p:spPr>
        <p:txBody>
          <a:bodyPr anchor="ctr"/>
          <a:lstStyle/>
          <a:p>
            <a:pPr algn="ctr" eaLnBrk="0" hangingPunct="0"/>
            <a:endParaRPr lang="en-AU" b="1" dirty="0">
              <a:solidFill>
                <a:schemeClr val="bg1"/>
              </a:solidFill>
              <a:latin typeface="Marydale"/>
              <a:cs typeface="Marydale"/>
            </a:endParaRPr>
          </a:p>
        </p:txBody>
      </p:sp>
      <p:pic>
        <p:nvPicPr>
          <p:cNvPr id="19" name="Picture 18"/>
          <p:cNvPicPr>
            <a:picLocks noChangeAspect="1"/>
          </p:cNvPicPr>
          <p:nvPr/>
        </p:nvPicPr>
        <p:blipFill>
          <a:blip r:embed="rId3"/>
          <a:stretch>
            <a:fillRect/>
          </a:stretch>
        </p:blipFill>
        <p:spPr>
          <a:xfrm rot="346599">
            <a:off x="1363553" y="7403687"/>
            <a:ext cx="1550215" cy="211393"/>
          </a:xfrm>
          <a:prstGeom prst="rect">
            <a:avLst/>
          </a:prstGeom>
        </p:spPr>
      </p:pic>
      <p:sp>
        <p:nvSpPr>
          <p:cNvPr id="21" name="Rectangle 20"/>
          <p:cNvSpPr/>
          <p:nvPr/>
        </p:nvSpPr>
        <p:spPr bwMode="auto">
          <a:xfrm rot="356815">
            <a:off x="1496414" y="6113552"/>
            <a:ext cx="1896688" cy="317500"/>
          </a:xfrm>
          <a:prstGeom prst="rect">
            <a:avLst/>
          </a:prstGeom>
          <a:solidFill>
            <a:schemeClr val="bg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lumMod val="50000"/>
                  </a:schemeClr>
                </a:solidFill>
                <a:effectLst/>
                <a:latin typeface="Arial" charset="0"/>
                <a:ea typeface="ＭＳ Ｐゴシック" charset="-128"/>
                <a:cs typeface="ＭＳ Ｐゴシック" charset="-128"/>
              </a:rPr>
              <a:t>email</a:t>
            </a:r>
            <a:endParaRPr kumimoji="0" lang="en-US" sz="1200" b="0" i="0" u="none" strike="noStrike" cap="none" normalizeH="0" baseline="0" dirty="0">
              <a:ln>
                <a:noFill/>
              </a:ln>
              <a:solidFill>
                <a:schemeClr val="tx1">
                  <a:lumMod val="50000"/>
                </a:schemeClr>
              </a:solidFill>
              <a:effectLst/>
              <a:latin typeface="Arial" charset="0"/>
              <a:ea typeface="ＭＳ Ｐゴシック" charset="-128"/>
              <a:cs typeface="ＭＳ Ｐゴシック" charset="-128"/>
            </a:endParaRPr>
          </a:p>
        </p:txBody>
      </p:sp>
      <p:sp>
        <p:nvSpPr>
          <p:cNvPr id="22" name="Rectangle 21"/>
          <p:cNvSpPr/>
          <p:nvPr/>
        </p:nvSpPr>
        <p:spPr bwMode="auto">
          <a:xfrm rot="356815">
            <a:off x="1455780" y="6522959"/>
            <a:ext cx="1896688" cy="317500"/>
          </a:xfrm>
          <a:prstGeom prst="rect">
            <a:avLst/>
          </a:prstGeom>
          <a:solidFill>
            <a:srgbClr val="FFFFFF"/>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lumMod val="50000"/>
                  </a:schemeClr>
                </a:solidFill>
                <a:effectLst/>
                <a:latin typeface="Arial" charset="0"/>
                <a:ea typeface="ＭＳ Ｐゴシック" charset="-128"/>
                <a:cs typeface="ＭＳ Ｐゴシック" charset="-128"/>
              </a:rPr>
              <a:t>password</a:t>
            </a:r>
            <a:endParaRPr kumimoji="0" lang="en-US" sz="1200" b="0" i="0" u="none" strike="noStrike" cap="none" normalizeH="0" baseline="0" dirty="0">
              <a:ln>
                <a:noFill/>
              </a:ln>
              <a:solidFill>
                <a:schemeClr val="tx1">
                  <a:lumMod val="50000"/>
                </a:schemeClr>
              </a:solidFill>
              <a:effectLst/>
              <a:latin typeface="Arial" charset="0"/>
              <a:ea typeface="ＭＳ Ｐゴシック" charset="-128"/>
              <a:cs typeface="ＭＳ Ｐゴシック" charset="-128"/>
            </a:endParaRPr>
          </a:p>
        </p:txBody>
      </p:sp>
      <p:sp>
        <p:nvSpPr>
          <p:cNvPr id="23" name="Rectangle 22"/>
          <p:cNvSpPr/>
          <p:nvPr/>
        </p:nvSpPr>
        <p:spPr bwMode="auto">
          <a:xfrm rot="356815">
            <a:off x="1418529" y="6867231"/>
            <a:ext cx="639366" cy="317500"/>
          </a:xfrm>
          <a:prstGeom prst="rect">
            <a:avLst/>
          </a:prstGeom>
          <a:solidFill>
            <a:srgbClr val="A17861"/>
          </a:solidFill>
          <a:ln w="9525" cap="flat" cmpd="sng" algn="ctr">
            <a:solidFill>
              <a:srgbClr val="A1786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effectLst/>
                <a:latin typeface="Arial" charset="0"/>
                <a:ea typeface="ＭＳ Ｐゴシック" charset="-128"/>
                <a:cs typeface="ＭＳ Ｐゴシック" charset="-128"/>
              </a:rPr>
              <a:t>sign in</a:t>
            </a:r>
            <a:endParaRPr kumimoji="0" lang="en-US" sz="1200" b="0" i="0" u="none" strike="noStrike" cap="none" normalizeH="0" baseline="0" dirty="0">
              <a:ln>
                <a:noFill/>
              </a:ln>
              <a:effectLst/>
              <a:latin typeface="Arial" charset="0"/>
              <a:ea typeface="ＭＳ Ｐゴシック" charset="-128"/>
              <a:cs typeface="ＭＳ Ｐゴシック" charset="-128"/>
            </a:endParaRPr>
          </a:p>
        </p:txBody>
      </p:sp>
      <p:sp>
        <p:nvSpPr>
          <p:cNvPr id="24" name="Rectangle 23"/>
          <p:cNvSpPr/>
          <p:nvPr/>
        </p:nvSpPr>
        <p:spPr bwMode="auto">
          <a:xfrm rot="356815">
            <a:off x="1439924" y="5756279"/>
            <a:ext cx="1896688" cy="3175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lumMod val="50000"/>
                  </a:schemeClr>
                </a:solidFill>
                <a:effectLst/>
                <a:latin typeface="Arial" charset="0"/>
                <a:ea typeface="ＭＳ Ｐゴシック" charset="-128"/>
                <a:cs typeface="ＭＳ Ｐゴシック" charset="-128"/>
              </a:rPr>
              <a:t>Sign In</a:t>
            </a:r>
            <a:endParaRPr kumimoji="0" lang="en-US" sz="1200" b="1" i="0" u="none" strike="noStrike" cap="none" normalizeH="0" baseline="0" dirty="0">
              <a:ln>
                <a:noFill/>
              </a:ln>
              <a:solidFill>
                <a:schemeClr val="tx1">
                  <a:lumMod val="50000"/>
                </a:schemeClr>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098577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133</a:t>
            </a:fld>
            <a:endParaRPr lang="en-US"/>
          </a:p>
        </p:txBody>
      </p:sp>
      <p:pic>
        <p:nvPicPr>
          <p:cNvPr id="3" name="Picture 2" descr="paper_prototyp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1366607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134</a:t>
            </a:fld>
            <a:endParaRPr lang="en-US"/>
          </a:p>
        </p:txBody>
      </p:sp>
      <p:pic>
        <p:nvPicPr>
          <p:cNvPr id="3" name="Picture 2" descr="paper_prototyping_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8966356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Estimation and prioritization</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135</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Periodically (every couple of iterations) prioritization should be revisited with </a:t>
            </a:r>
            <a:r>
              <a:rPr lang="en-US" sz="3200" dirty="0" smtClean="0"/>
              <a:t>Product </a:t>
            </a:r>
            <a:r>
              <a:rPr lang="en-US" sz="3200" dirty="0"/>
              <a:t>Owners to see if any priorities have </a:t>
            </a:r>
            <a:r>
              <a:rPr lang="en-US" sz="3200" dirty="0" smtClean="0"/>
              <a:t>shifted</a:t>
            </a:r>
            <a:endParaRPr lang="en-US" sz="3200" dirty="0"/>
          </a:p>
          <a:p>
            <a:pPr marL="571500" indent="-571500">
              <a:spcBef>
                <a:spcPts val="0"/>
              </a:spcBef>
              <a:spcAft>
                <a:spcPts val="1200"/>
              </a:spcAft>
              <a:buClr>
                <a:srgbClr val="00AA5B"/>
              </a:buClr>
              <a:buSzPct val="100000"/>
              <a:buFont typeface="Lucida Grande"/>
              <a:buChar char="■"/>
            </a:pPr>
            <a:r>
              <a:rPr lang="en-US" sz="3200" dirty="0"/>
              <a:t>Similarly if elaboration identifies substantial changes in scope or potential effort, estimates should be revisited with the </a:t>
            </a:r>
            <a:r>
              <a:rPr lang="en-US" sz="3200" dirty="0" smtClean="0"/>
              <a:t>Core Team</a:t>
            </a:r>
            <a:endParaRPr lang="en-US" sz="3200" dirty="0"/>
          </a:p>
          <a:p>
            <a:pPr marL="571500" indent="-571500">
              <a:spcBef>
                <a:spcPts val="0"/>
              </a:spcBef>
              <a:spcAft>
                <a:spcPts val="1200"/>
              </a:spcAft>
              <a:buClr>
                <a:srgbClr val="00AA5B"/>
              </a:buClr>
              <a:buSzPct val="100000"/>
              <a:buFont typeface="Lucida Grande"/>
              <a:buChar char="■"/>
            </a:pPr>
            <a:r>
              <a:rPr lang="en-US" sz="3200" dirty="0"/>
              <a:t>This activity of revisiting the backlog for estimation, prioritization and add/remove stories based on recent learning is sometimes known as </a:t>
            </a:r>
            <a:r>
              <a:rPr lang="en-US" sz="3200" dirty="0" smtClean="0"/>
              <a:t>“backlog grooming”</a:t>
            </a:r>
            <a:endParaRPr lang="en-US" sz="3200"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6606477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Iteration planning meeting</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136</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Agenda</a:t>
            </a:r>
            <a:endParaRPr lang="en-US" sz="3200" dirty="0"/>
          </a:p>
          <a:p>
            <a:pPr marL="971550" lvl="1" indent="-571500">
              <a:spcBef>
                <a:spcPts val="0"/>
              </a:spcBef>
              <a:spcAft>
                <a:spcPts val="1200"/>
              </a:spcAft>
              <a:buClr>
                <a:srgbClr val="00AA5B"/>
              </a:buClr>
              <a:buSzPct val="100000"/>
              <a:buFont typeface="Lucida Grande"/>
              <a:buChar char="■"/>
            </a:pPr>
            <a:r>
              <a:rPr lang="en-US" sz="2800" dirty="0"/>
              <a:t>Confirm priorities</a:t>
            </a:r>
          </a:p>
          <a:p>
            <a:pPr marL="971550" lvl="1" indent="-571500">
              <a:spcBef>
                <a:spcPts val="0"/>
              </a:spcBef>
              <a:spcAft>
                <a:spcPts val="1200"/>
              </a:spcAft>
              <a:buClr>
                <a:srgbClr val="00AA5B"/>
              </a:buClr>
              <a:buSzPct val="100000"/>
              <a:buFont typeface="Lucida Grande"/>
              <a:buChar char="■"/>
            </a:pPr>
            <a:r>
              <a:rPr lang="en-US" sz="2800" dirty="0"/>
              <a:t>Calculate expected team capacity</a:t>
            </a:r>
          </a:p>
          <a:p>
            <a:pPr marL="971550" lvl="1" indent="-571500">
              <a:spcBef>
                <a:spcPts val="0"/>
              </a:spcBef>
              <a:spcAft>
                <a:spcPts val="1200"/>
              </a:spcAft>
              <a:buClr>
                <a:srgbClr val="00AA5B"/>
              </a:buClr>
              <a:buSzPct val="100000"/>
              <a:buFont typeface="Lucida Grande"/>
              <a:buChar char="■"/>
            </a:pPr>
            <a:r>
              <a:rPr lang="en-US" sz="2800" dirty="0"/>
              <a:t>Overview of high priority stories</a:t>
            </a:r>
          </a:p>
          <a:p>
            <a:pPr marL="971550" lvl="1" indent="-571500">
              <a:spcBef>
                <a:spcPts val="0"/>
              </a:spcBef>
              <a:spcAft>
                <a:spcPts val="1200"/>
              </a:spcAft>
              <a:buClr>
                <a:srgbClr val="00AA5B"/>
              </a:buClr>
              <a:buSzPct val="100000"/>
              <a:buFont typeface="Lucida Grande"/>
              <a:buChar char="■"/>
            </a:pPr>
            <a:r>
              <a:rPr lang="en-US" sz="2800" dirty="0"/>
              <a:t>Development team indicates which </a:t>
            </a:r>
            <a:r>
              <a:rPr lang="en-US" sz="2800" dirty="0" smtClean="0"/>
              <a:t>stories </a:t>
            </a:r>
            <a:r>
              <a:rPr lang="en-US" sz="2800" dirty="0"/>
              <a:t>they can commit to </a:t>
            </a:r>
            <a:r>
              <a:rPr lang="en-US" sz="2800" dirty="0" smtClean="0"/>
              <a:t>that iteration</a:t>
            </a:r>
            <a:endParaRPr lang="en-US" sz="2800" dirty="0"/>
          </a:p>
        </p:txBody>
      </p:sp>
    </p:spTree>
    <p:extLst>
      <p:ext uri="{BB962C8B-B14F-4D97-AF65-F5344CB8AC3E}">
        <p14:creationId xmlns:p14="http://schemas.microsoft.com/office/powerpoint/2010/main" val="641936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Stand-up meeting</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137</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Team </a:t>
            </a:r>
            <a:r>
              <a:rPr lang="en-US" sz="3200" dirty="0"/>
              <a:t>meets for 15 minutes daily to provide a status update among team members:</a:t>
            </a:r>
          </a:p>
          <a:p>
            <a:pPr marL="971550" lvl="1" indent="-571500">
              <a:spcBef>
                <a:spcPts val="0"/>
              </a:spcBef>
              <a:spcAft>
                <a:spcPts val="1200"/>
              </a:spcAft>
              <a:buClr>
                <a:srgbClr val="00AA5B"/>
              </a:buClr>
              <a:buSzPct val="100000"/>
              <a:buFont typeface="Lucida Grande"/>
              <a:buChar char="■"/>
            </a:pPr>
            <a:r>
              <a:rPr lang="en-US" sz="2800" dirty="0"/>
              <a:t>What did I accomplish yesterday?</a:t>
            </a:r>
          </a:p>
          <a:p>
            <a:pPr marL="971550" lvl="1" indent="-571500">
              <a:spcBef>
                <a:spcPts val="0"/>
              </a:spcBef>
              <a:spcAft>
                <a:spcPts val="1200"/>
              </a:spcAft>
              <a:buClr>
                <a:srgbClr val="00AA5B"/>
              </a:buClr>
              <a:buSzPct val="100000"/>
              <a:buFont typeface="Lucida Grande"/>
              <a:buChar char="■"/>
            </a:pPr>
            <a:r>
              <a:rPr lang="en-US" sz="2800" dirty="0"/>
              <a:t>What will I do today?</a:t>
            </a:r>
          </a:p>
          <a:p>
            <a:pPr marL="971550" lvl="1" indent="-571500">
              <a:spcBef>
                <a:spcPts val="0"/>
              </a:spcBef>
              <a:spcAft>
                <a:spcPts val="1200"/>
              </a:spcAft>
              <a:buClr>
                <a:srgbClr val="00AA5B"/>
              </a:buClr>
              <a:buSzPct val="100000"/>
              <a:buFont typeface="Lucida Grande"/>
              <a:buChar char="■"/>
            </a:pPr>
            <a:r>
              <a:rPr lang="en-US" sz="2800" dirty="0"/>
              <a:t>What obstacles are impeding my progress</a:t>
            </a:r>
            <a:r>
              <a:rPr lang="en-US" sz="2800" dirty="0" smtClean="0"/>
              <a:t>?</a:t>
            </a:r>
            <a:endParaRPr lang="en-US" sz="2800" dirty="0"/>
          </a:p>
          <a:p>
            <a:pPr marL="571500" indent="-571500">
              <a:spcBef>
                <a:spcPts val="0"/>
              </a:spcBef>
              <a:spcAft>
                <a:spcPts val="1200"/>
              </a:spcAft>
              <a:buClr>
                <a:srgbClr val="00AA5B"/>
              </a:buClr>
              <a:buSzPct val="100000"/>
              <a:buFont typeface="Lucida Grande"/>
              <a:buChar char="■"/>
            </a:pPr>
            <a:r>
              <a:rPr lang="en-US" sz="3200" dirty="0"/>
              <a:t>Goal is to highlight potential challenges and identify ownership to coordinate efforts to resolve difficult or time-consuming issues</a:t>
            </a:r>
          </a:p>
          <a:p>
            <a:pPr marL="571500" indent="-571500">
              <a:spcBef>
                <a:spcPts val="0"/>
              </a:spcBef>
              <a:spcAft>
                <a:spcPts val="1200"/>
              </a:spcAft>
              <a:buClr>
                <a:srgbClr val="00AA5B"/>
              </a:buClr>
              <a:buSzPct val="100000"/>
              <a:buFont typeface="Lucida Grande"/>
              <a:buChar char="■"/>
            </a:pPr>
            <a:r>
              <a:rPr lang="en-US" sz="3200" dirty="0"/>
              <a:t>It is not a goal to resolve those issues in this 15 minute meeting</a:t>
            </a:r>
          </a:p>
        </p:txBody>
      </p:sp>
    </p:spTree>
    <p:extLst>
      <p:ext uri="{BB962C8B-B14F-4D97-AF65-F5344CB8AC3E}">
        <p14:creationId xmlns:p14="http://schemas.microsoft.com/office/powerpoint/2010/main" val="3556116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207B570-2DB6-8E40-97FD-627C94FD301C}" type="slidenum">
              <a:rPr lang="en-US" smtClean="0"/>
              <a:pPr>
                <a:defRPr/>
              </a:pPr>
              <a:t>138</a:t>
            </a:fld>
            <a:endParaRPr lang="en-US"/>
          </a:p>
        </p:txBody>
      </p:sp>
      <p:sp>
        <p:nvSpPr>
          <p:cNvPr id="5" name="Oval Callout 3"/>
          <p:cNvSpPr>
            <a:spLocks noChangeArrowheads="1"/>
          </p:cNvSpPr>
          <p:nvPr/>
        </p:nvSpPr>
        <p:spPr bwMode="auto">
          <a:xfrm>
            <a:off x="558800" y="1371600"/>
            <a:ext cx="10668000" cy="22860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a:solidFill>
                  <a:schemeClr val="tx1"/>
                </a:solidFill>
                <a:ea typeface="ＭＳ Ｐゴシック" charset="0"/>
                <a:cs typeface="ＭＳ Ｐゴシック" charset="0"/>
              </a:rPr>
              <a:t>Yesterday I finished up the logout story, </a:t>
            </a:r>
            <a:r>
              <a:rPr lang="en-US" b="1" dirty="0">
                <a:solidFill>
                  <a:schemeClr val="tx1"/>
                </a:solidFill>
                <a:ea typeface="ＭＳ Ｐゴシック" charset="0"/>
                <a:cs typeface="ＭＳ Ｐゴシック" charset="0"/>
              </a:rPr>
              <a:t>today I’m hoping to pick up the Facebook login story. Tony and Jasmine are you available after standup to kick it off?</a:t>
            </a:r>
          </a:p>
        </p:txBody>
      </p:sp>
      <p:sp>
        <p:nvSpPr>
          <p:cNvPr id="6" name="Oval Callout 3"/>
          <p:cNvSpPr>
            <a:spLocks noChangeArrowheads="1"/>
          </p:cNvSpPr>
          <p:nvPr/>
        </p:nvSpPr>
        <p:spPr bwMode="auto">
          <a:xfrm>
            <a:off x="8712200" y="3962400"/>
            <a:ext cx="3581400" cy="1219200"/>
          </a:xfrm>
          <a:prstGeom prst="wedgeEllipseCallout">
            <a:avLst>
              <a:gd name="adj1" fmla="val 53435"/>
              <a:gd name="adj2" fmla="val 73198"/>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Yep.</a:t>
            </a:r>
            <a:endParaRPr lang="en-US" b="1" dirty="0">
              <a:solidFill>
                <a:schemeClr val="tx1"/>
              </a:solidFill>
              <a:ea typeface="ＭＳ Ｐゴシック" charset="0"/>
              <a:cs typeface="ＭＳ Ｐゴシック" charset="0"/>
            </a:endParaRPr>
          </a:p>
        </p:txBody>
      </p:sp>
      <p:sp>
        <p:nvSpPr>
          <p:cNvPr id="7" name="Oval Callout 3"/>
          <p:cNvSpPr>
            <a:spLocks noChangeArrowheads="1"/>
          </p:cNvSpPr>
          <p:nvPr/>
        </p:nvSpPr>
        <p:spPr bwMode="auto">
          <a:xfrm>
            <a:off x="8712200" y="5791200"/>
            <a:ext cx="3581400" cy="1219200"/>
          </a:xfrm>
          <a:prstGeom prst="wedgeEllipseCallout">
            <a:avLst>
              <a:gd name="adj1" fmla="val 52490"/>
              <a:gd name="adj2" fmla="val 74587"/>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Sure thing.</a:t>
            </a:r>
            <a:endParaRPr lang="en-US" b="1" dirty="0">
              <a:solidFill>
                <a:schemeClr val="tx1"/>
              </a:solidFill>
              <a:ea typeface="ＭＳ Ｐゴシック" charset="0"/>
              <a:cs typeface="ＭＳ Ｐゴシック" charset="0"/>
            </a:endParaRPr>
          </a:p>
        </p:txBody>
      </p:sp>
      <p:sp>
        <p:nvSpPr>
          <p:cNvPr id="8" name="Oval Callout 3"/>
          <p:cNvSpPr>
            <a:spLocks noChangeArrowheads="1"/>
          </p:cNvSpPr>
          <p:nvPr/>
        </p:nvSpPr>
        <p:spPr bwMode="auto">
          <a:xfrm>
            <a:off x="482600" y="6629400"/>
            <a:ext cx="3581400" cy="1219200"/>
          </a:xfrm>
          <a:prstGeom prst="wedgeEllipseCallout">
            <a:avLst>
              <a:gd name="adj1" fmla="val -53421"/>
              <a:gd name="adj2" fmla="val 77365"/>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Thanks.</a:t>
            </a:r>
            <a:endParaRPr lang="en-US" b="1"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527613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207B570-2DB6-8E40-97FD-627C94FD301C}" type="slidenum">
              <a:rPr lang="en-US" smtClean="0"/>
              <a:pPr>
                <a:defRPr/>
              </a:pPr>
              <a:t>139</a:t>
            </a:fld>
            <a:endParaRPr lang="en-US"/>
          </a:p>
        </p:txBody>
      </p:sp>
      <p:sp>
        <p:nvSpPr>
          <p:cNvPr id="5" name="Oval Callout 3"/>
          <p:cNvSpPr>
            <a:spLocks noChangeArrowheads="1"/>
          </p:cNvSpPr>
          <p:nvPr/>
        </p:nvSpPr>
        <p:spPr bwMode="auto">
          <a:xfrm>
            <a:off x="558800" y="1371600"/>
            <a:ext cx="10668000" cy="22860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a:solidFill>
                  <a:schemeClr val="tx1"/>
                </a:solidFill>
                <a:ea typeface="ＭＳ Ｐゴシック" charset="0"/>
                <a:cs typeface="ＭＳ Ｐゴシック" charset="0"/>
              </a:rPr>
              <a:t>Yesterday we integrated the Facebook JS library for the </a:t>
            </a:r>
            <a:br>
              <a:rPr lang="en-US" dirty="0">
                <a:solidFill>
                  <a:schemeClr val="tx1"/>
                </a:solidFill>
                <a:ea typeface="ＭＳ Ｐゴシック" charset="0"/>
                <a:cs typeface="ＭＳ Ｐゴシック" charset="0"/>
              </a:rPr>
            </a:br>
            <a:r>
              <a:rPr lang="en-US" dirty="0">
                <a:solidFill>
                  <a:schemeClr val="tx1"/>
                </a:solidFill>
                <a:ea typeface="ＭＳ Ｐゴシック" charset="0"/>
                <a:cs typeface="ＭＳ Ｐゴシック" charset="0"/>
              </a:rPr>
              <a:t>‘</a:t>
            </a:r>
            <a:r>
              <a:rPr lang="en-US" dirty="0" err="1">
                <a:solidFill>
                  <a:schemeClr val="tx1"/>
                </a:solidFill>
                <a:ea typeface="ＭＳ Ｐゴシック" charset="0"/>
                <a:cs typeface="ＭＳ Ｐゴシック" charset="0"/>
              </a:rPr>
              <a:t>facebook</a:t>
            </a:r>
            <a:r>
              <a:rPr lang="en-US" dirty="0">
                <a:solidFill>
                  <a:schemeClr val="tx1"/>
                </a:solidFill>
                <a:ea typeface="ＭＳ Ｐゴシック" charset="0"/>
                <a:cs typeface="ＭＳ Ｐゴシック" charset="0"/>
              </a:rPr>
              <a:t> share’ </a:t>
            </a:r>
            <a:r>
              <a:rPr lang="en-US" dirty="0" smtClean="0">
                <a:solidFill>
                  <a:schemeClr val="tx1"/>
                </a:solidFill>
                <a:ea typeface="ＭＳ Ｐゴシック" charset="0"/>
                <a:cs typeface="ＭＳ Ｐゴシック" charset="0"/>
              </a:rPr>
              <a:t>feature.</a:t>
            </a:r>
            <a:br>
              <a:rPr lang="en-US" dirty="0" smtClean="0">
                <a:solidFill>
                  <a:schemeClr val="tx1"/>
                </a:solidFill>
                <a:ea typeface="ＭＳ Ｐゴシック" charset="0"/>
                <a:cs typeface="ＭＳ Ｐゴシック" charset="0"/>
              </a:rPr>
            </a:br>
            <a:r>
              <a:rPr lang="en-US" dirty="0" smtClean="0">
                <a:solidFill>
                  <a:schemeClr val="tx1"/>
                </a:solidFill>
                <a:ea typeface="ＭＳ Ｐゴシック" charset="0"/>
                <a:cs typeface="ＭＳ Ｐゴシック" charset="0"/>
              </a:rPr>
              <a:t>Eric: </a:t>
            </a:r>
            <a:r>
              <a:rPr lang="en-US" dirty="0">
                <a:solidFill>
                  <a:schemeClr val="tx1"/>
                </a:solidFill>
                <a:ea typeface="ＭＳ Ｐゴシック" charset="0"/>
                <a:cs typeface="ＭＳ Ｐゴシック" charset="0"/>
              </a:rPr>
              <a:t>let us know if you have any </a:t>
            </a:r>
            <a:r>
              <a:rPr lang="en-US" dirty="0" smtClean="0">
                <a:solidFill>
                  <a:schemeClr val="tx1"/>
                </a:solidFill>
                <a:ea typeface="ＭＳ Ｐゴシック" charset="0"/>
                <a:cs typeface="ＭＳ Ｐゴシック" charset="0"/>
              </a:rPr>
              <a:t>questions.</a:t>
            </a:r>
            <a:br>
              <a:rPr lang="en-US" dirty="0" smtClean="0">
                <a:solidFill>
                  <a:schemeClr val="tx1"/>
                </a:solidFill>
                <a:ea typeface="ＭＳ Ｐゴシック" charset="0"/>
                <a:cs typeface="ＭＳ Ｐゴシック" charset="0"/>
              </a:rPr>
            </a:br>
            <a:r>
              <a:rPr lang="en-US" dirty="0" smtClean="0">
                <a:solidFill>
                  <a:schemeClr val="tx1"/>
                </a:solidFill>
                <a:ea typeface="ＭＳ Ｐゴシック" charset="0"/>
                <a:cs typeface="ＭＳ Ｐゴシック" charset="0"/>
              </a:rPr>
              <a:t>Jane: </a:t>
            </a:r>
            <a:r>
              <a:rPr lang="en-US" dirty="0">
                <a:solidFill>
                  <a:schemeClr val="tx1"/>
                </a:solidFill>
                <a:ea typeface="ＭＳ Ｐゴシック" charset="0"/>
                <a:cs typeface="ＭＳ Ｐゴシック" charset="0"/>
              </a:rPr>
              <a:t>we’ve a problem with UAT environment </a:t>
            </a:r>
            <a:r>
              <a:rPr lang="en-US" dirty="0" smtClean="0">
                <a:solidFill>
                  <a:schemeClr val="tx1"/>
                </a:solidFill>
                <a:ea typeface="ＭＳ Ｐゴシック" charset="0"/>
                <a:cs typeface="ＭＳ Ｐゴシック" charset="0"/>
              </a:rPr>
              <a:t>DB.</a:t>
            </a:r>
            <a:endParaRPr lang="en-US" dirty="0">
              <a:solidFill>
                <a:schemeClr val="tx1"/>
              </a:solidFill>
              <a:ea typeface="ＭＳ Ｐゴシック" charset="0"/>
              <a:cs typeface="ＭＳ Ｐゴシック" charset="0"/>
            </a:endParaRPr>
          </a:p>
        </p:txBody>
      </p:sp>
      <p:sp>
        <p:nvSpPr>
          <p:cNvPr id="6" name="Oval Callout 3"/>
          <p:cNvSpPr>
            <a:spLocks noChangeArrowheads="1"/>
          </p:cNvSpPr>
          <p:nvPr/>
        </p:nvSpPr>
        <p:spPr bwMode="auto">
          <a:xfrm>
            <a:off x="6426200" y="4267200"/>
            <a:ext cx="6019800" cy="1219200"/>
          </a:xfrm>
          <a:prstGeom prst="wedgeEllipseCallout">
            <a:avLst>
              <a:gd name="adj1" fmla="val 52531"/>
              <a:gd name="adj2" fmla="val 84309"/>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Okay, thanks for the heads up. Let’s take this offline.</a:t>
            </a:r>
            <a:endParaRPr lang="en-US" b="1"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1303714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aterfall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1295400"/>
            <a:ext cx="11804754" cy="7200900"/>
          </a:xfrm>
          <a:prstGeom prst="rect">
            <a:avLst/>
          </a:prstGeom>
        </p:spPr>
      </p:pic>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14</a:t>
            </a:fld>
            <a:endParaRPr lang="en-US"/>
          </a:p>
        </p:txBody>
      </p:sp>
      <p:sp>
        <p:nvSpPr>
          <p:cNvPr id="5" name="Rectangle 4"/>
          <p:cNvSpPr/>
          <p:nvPr/>
        </p:nvSpPr>
        <p:spPr>
          <a:xfrm>
            <a:off x="3225800" y="8077200"/>
            <a:ext cx="6502400" cy="763286"/>
          </a:xfrm>
          <a:prstGeom prst="rect">
            <a:avLst/>
          </a:prstGeom>
        </p:spPr>
        <p:txBody>
          <a:bodyPr>
            <a:spAutoFit/>
          </a:bodyPr>
          <a:lstStyle/>
          <a:p>
            <a:r>
              <a:rPr lang="en-US" i="1" dirty="0" smtClean="0"/>
              <a:t>“Hopefully</a:t>
            </a:r>
            <a:r>
              <a:rPr lang="en-US" i="1" dirty="0"/>
              <a:t>, the </a:t>
            </a:r>
            <a:r>
              <a:rPr lang="en-US" i="1" dirty="0" smtClean="0"/>
              <a:t>iterative interaction </a:t>
            </a:r>
            <a:r>
              <a:rPr lang="en-US" i="1" dirty="0"/>
              <a:t>between the various phases is confined to successive steps</a:t>
            </a:r>
            <a:r>
              <a:rPr lang="en-US" i="1" dirty="0" smtClean="0"/>
              <a:t>.” </a:t>
            </a:r>
            <a:endParaRPr lang="en-US" i="1" dirty="0"/>
          </a:p>
        </p:txBody>
      </p:sp>
    </p:spTree>
    <p:extLst>
      <p:ext uri="{BB962C8B-B14F-4D97-AF65-F5344CB8AC3E}">
        <p14:creationId xmlns:p14="http://schemas.microsoft.com/office/powerpoint/2010/main" val="40665879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1207B570-2DB6-8E40-97FD-627C94FD301C}" type="slidenum">
              <a:rPr lang="en-US" smtClean="0"/>
              <a:pPr>
                <a:defRPr/>
              </a:pPr>
              <a:t>140</a:t>
            </a:fld>
            <a:endParaRPr lang="en-US"/>
          </a:p>
        </p:txBody>
      </p:sp>
      <p:pic>
        <p:nvPicPr>
          <p:cNvPr id="4" name="Picture 3"/>
          <p:cNvPicPr>
            <a:picLocks noChangeAspect="1"/>
          </p:cNvPicPr>
          <p:nvPr/>
        </p:nvPicPr>
        <p:blipFill>
          <a:blip r:embed="rId2">
            <a:duotone>
              <a:prstClr val="black"/>
              <a:schemeClr val="accent3">
                <a:tint val="45000"/>
                <a:satMod val="400000"/>
              </a:schemeClr>
            </a:duotone>
          </a:blip>
          <a:stretch>
            <a:fillRect/>
          </a:stretch>
        </p:blipFill>
        <p:spPr>
          <a:xfrm>
            <a:off x="0" y="0"/>
            <a:ext cx="13004800" cy="9753600"/>
          </a:xfrm>
          <a:prstGeom prst="rect">
            <a:avLst/>
          </a:prstGeom>
        </p:spPr>
      </p:pic>
    </p:spTree>
    <p:extLst>
      <p:ext uri="{BB962C8B-B14F-4D97-AF65-F5344CB8AC3E}">
        <p14:creationId xmlns:p14="http://schemas.microsoft.com/office/powerpoint/2010/main" val="1525186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Story kick-off</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141</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Product Owner or Analyst introduces the rest of the team </a:t>
            </a:r>
            <a:r>
              <a:rPr lang="en-US" sz="3200" dirty="0" smtClean="0"/>
              <a:t>to </a:t>
            </a:r>
            <a:r>
              <a:rPr lang="en-US" sz="3200" dirty="0"/>
              <a:t>the story and answers any questions that come up at this point (</a:t>
            </a:r>
            <a:r>
              <a:rPr lang="en-US" sz="3200" dirty="0" smtClean="0"/>
              <a:t>may </a:t>
            </a:r>
            <a:r>
              <a:rPr lang="en-US" sz="3200" dirty="0"/>
              <a:t>tweak story details</a:t>
            </a:r>
            <a:r>
              <a:rPr lang="en-US" sz="3200" dirty="0" smtClean="0"/>
              <a:t>)</a:t>
            </a:r>
            <a:endParaRPr lang="en-US" sz="3200" dirty="0"/>
          </a:p>
          <a:p>
            <a:pPr marL="571500" indent="-571500">
              <a:spcBef>
                <a:spcPts val="0"/>
              </a:spcBef>
              <a:spcAft>
                <a:spcPts val="1200"/>
              </a:spcAft>
              <a:buClr>
                <a:srgbClr val="00AA5B"/>
              </a:buClr>
              <a:buSzPct val="100000"/>
              <a:buFont typeface="Lucida Grande"/>
              <a:buChar char="■"/>
            </a:pPr>
            <a:r>
              <a:rPr lang="en-US" sz="3200" dirty="0"/>
              <a:t>Developers describe how they intend to approach the </a:t>
            </a:r>
            <a:r>
              <a:rPr lang="en-US" sz="3200" dirty="0" smtClean="0"/>
              <a:t>solution</a:t>
            </a:r>
            <a:endParaRPr lang="en-US" sz="3200" dirty="0"/>
          </a:p>
          <a:p>
            <a:pPr marL="571500" indent="-571500">
              <a:spcBef>
                <a:spcPts val="0"/>
              </a:spcBef>
              <a:spcAft>
                <a:spcPts val="1200"/>
              </a:spcAft>
              <a:buClr>
                <a:srgbClr val="00AA5B"/>
              </a:buClr>
              <a:buSzPct val="100000"/>
              <a:buFont typeface="Lucida Grande"/>
              <a:buChar char="■"/>
            </a:pPr>
            <a:r>
              <a:rPr lang="en-US" sz="3200" dirty="0"/>
              <a:t>Testers describe how they intend to approach the testing</a:t>
            </a:r>
          </a:p>
          <a:p>
            <a:pPr marL="571500" indent="-571500">
              <a:spcBef>
                <a:spcPts val="0"/>
              </a:spcBef>
              <a:spcAft>
                <a:spcPts val="1200"/>
              </a:spcAft>
              <a:buClr>
                <a:srgbClr val="00AA5B"/>
              </a:buClr>
              <a:buSzPct val="100000"/>
              <a:buFont typeface="Lucida Grande"/>
              <a:buChar char="■"/>
            </a:pPr>
            <a:r>
              <a:rPr lang="en-US" sz="3200" dirty="0" smtClean="0"/>
              <a:t>Designers talk about how the UX should be like</a:t>
            </a:r>
            <a:endParaRPr lang="en-US" sz="3200" dirty="0"/>
          </a:p>
          <a:p>
            <a:pPr marL="571500" indent="-571500">
              <a:spcBef>
                <a:spcPts val="0"/>
              </a:spcBef>
              <a:spcAft>
                <a:spcPts val="1200"/>
              </a:spcAft>
              <a:buClr>
                <a:srgbClr val="00AA5B"/>
              </a:buClr>
              <a:buSzPct val="100000"/>
              <a:buFont typeface="Lucida Grande"/>
              <a:buChar char="■"/>
            </a:pPr>
            <a:r>
              <a:rPr lang="en-US" sz="3200" dirty="0"/>
              <a:t>Meeting ends when everybody is comfortable </a:t>
            </a:r>
            <a:r>
              <a:rPr lang="en-US" sz="3200" dirty="0" smtClean="0"/>
              <a:t>(5</a:t>
            </a:r>
            <a:r>
              <a:rPr lang="en-US" sz="3200" dirty="0"/>
              <a:t>-</a:t>
            </a:r>
            <a:r>
              <a:rPr lang="en-US" sz="3200" dirty="0" smtClean="0"/>
              <a:t>30min)</a:t>
            </a:r>
            <a:endParaRPr lang="en-US" sz="3200" dirty="0"/>
          </a:p>
        </p:txBody>
      </p:sp>
    </p:spTree>
    <p:extLst>
      <p:ext uri="{BB962C8B-B14F-4D97-AF65-F5344CB8AC3E}">
        <p14:creationId xmlns:p14="http://schemas.microsoft.com/office/powerpoint/2010/main" val="216955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Development</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142</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Developers work alongside UX, Analyst, Product Owners </a:t>
            </a:r>
            <a:br>
              <a:rPr lang="en-US" sz="2800" dirty="0"/>
            </a:br>
            <a:r>
              <a:rPr lang="en-US" sz="2800" dirty="0"/>
              <a:t>and Testers as required. Here conversations fill in any remaining details and any options (such as different solutions) are </a:t>
            </a:r>
            <a:r>
              <a:rPr lang="en-US" sz="2800" dirty="0" smtClean="0"/>
              <a:t>evaluated</a:t>
            </a:r>
            <a:endParaRPr lang="en-US" sz="2800" dirty="0"/>
          </a:p>
          <a:p>
            <a:pPr marL="571500" indent="-571500">
              <a:spcBef>
                <a:spcPts val="0"/>
              </a:spcBef>
              <a:spcAft>
                <a:spcPts val="1200"/>
              </a:spcAft>
              <a:buClr>
                <a:srgbClr val="00AA5B"/>
              </a:buClr>
              <a:buSzPct val="100000"/>
              <a:buFont typeface="Lucida Grande"/>
              <a:buChar char="■"/>
            </a:pPr>
            <a:r>
              <a:rPr lang="en-US" sz="2800" dirty="0"/>
              <a:t>Testers may also prepare test cases and annotate on the story</a:t>
            </a:r>
          </a:p>
          <a:p>
            <a:pPr marL="971550" lvl="1" indent="-571500">
              <a:spcBef>
                <a:spcPts val="0"/>
              </a:spcBef>
              <a:spcAft>
                <a:spcPts val="1200"/>
              </a:spcAft>
              <a:buClr>
                <a:srgbClr val="00AA5B"/>
              </a:buClr>
              <a:buSzPct val="100000"/>
              <a:buFont typeface="Lucida Grande"/>
              <a:buChar char="■"/>
            </a:pPr>
            <a:r>
              <a:rPr lang="en-US" sz="2400" dirty="0"/>
              <a:t>Test cases are not acceptance criteria!</a:t>
            </a:r>
          </a:p>
          <a:p>
            <a:pPr marL="971550" lvl="1" indent="-571500">
              <a:spcBef>
                <a:spcPts val="0"/>
              </a:spcBef>
              <a:spcAft>
                <a:spcPts val="1200"/>
              </a:spcAft>
              <a:buClr>
                <a:srgbClr val="00AA5B"/>
              </a:buClr>
              <a:buSzPct val="100000"/>
              <a:buFont typeface="Lucida Grande"/>
              <a:buChar char="■"/>
            </a:pPr>
            <a:r>
              <a:rPr lang="en-US" sz="2400" dirty="0"/>
              <a:t>Test cases will include things not covered in acceptance </a:t>
            </a:r>
            <a:r>
              <a:rPr lang="en-US" sz="2400" dirty="0" smtClean="0"/>
              <a:t>criteria</a:t>
            </a:r>
            <a:endParaRPr lang="en-US" sz="2800" dirty="0"/>
          </a:p>
          <a:p>
            <a:pPr marL="571500" indent="-571500">
              <a:spcBef>
                <a:spcPts val="0"/>
              </a:spcBef>
              <a:spcAft>
                <a:spcPts val="1200"/>
              </a:spcAft>
              <a:buClr>
                <a:srgbClr val="00AA5B"/>
              </a:buClr>
              <a:buSzPct val="100000"/>
              <a:buFont typeface="Lucida Grande"/>
              <a:buChar char="■"/>
            </a:pPr>
            <a:r>
              <a:rPr lang="en-US" sz="2800" dirty="0"/>
              <a:t>Development continues until developers are confident the acceptance criteria are met, and an environment can be provided for </a:t>
            </a:r>
            <a:r>
              <a:rPr lang="en-US" sz="2800" dirty="0" smtClean="0"/>
              <a:t>testing</a:t>
            </a:r>
          </a:p>
          <a:p>
            <a:pPr marL="571500" indent="-571500">
              <a:spcBef>
                <a:spcPts val="0"/>
              </a:spcBef>
              <a:spcAft>
                <a:spcPts val="1200"/>
              </a:spcAft>
              <a:buClr>
                <a:srgbClr val="00AA5B"/>
              </a:buClr>
              <a:buSzPct val="100000"/>
              <a:buFont typeface="Lucida Grande"/>
              <a:buChar char="■"/>
            </a:pPr>
            <a:r>
              <a:rPr lang="en-US" sz="2800" dirty="0" smtClean="0"/>
              <a:t>Do regular desk</a:t>
            </a:r>
            <a:r>
              <a:rPr lang="en-US" sz="2800" dirty="0"/>
              <a:t> </a:t>
            </a:r>
            <a:r>
              <a:rPr lang="en-US" sz="2800" dirty="0" smtClean="0"/>
              <a:t>checks with the rest of the team</a:t>
            </a:r>
            <a:endParaRPr lang="en-US" sz="2800" dirty="0"/>
          </a:p>
          <a:p>
            <a:pPr marL="571500" indent="-571500">
              <a:spcBef>
                <a:spcPts val="0"/>
              </a:spcBef>
              <a:spcAft>
                <a:spcPts val="1200"/>
              </a:spcAft>
              <a:buClr>
                <a:srgbClr val="00AA5B"/>
              </a:buClr>
              <a:buSzPct val="100000"/>
              <a:buFont typeface="Lucida Grande"/>
              <a:buChar char="■"/>
            </a:pPr>
            <a:endParaRPr lang="en-US" sz="2800" dirty="0"/>
          </a:p>
          <a:p>
            <a:pPr marL="571500" indent="-571500">
              <a:spcBef>
                <a:spcPts val="0"/>
              </a:spcBef>
              <a:spcAft>
                <a:spcPts val="1200"/>
              </a:spcAft>
              <a:buClr>
                <a:srgbClr val="00AA5B"/>
              </a:buClr>
              <a:buSzPct val="100000"/>
              <a:buFont typeface="Lucida Grande"/>
              <a:buChar char="■"/>
            </a:pPr>
            <a:endParaRPr lang="en-US" sz="2800" dirty="0"/>
          </a:p>
        </p:txBody>
      </p:sp>
    </p:spTree>
    <p:extLst>
      <p:ext uri="{BB962C8B-B14F-4D97-AF65-F5344CB8AC3E}">
        <p14:creationId xmlns:p14="http://schemas.microsoft.com/office/powerpoint/2010/main" val="2398463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Handover to test</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143</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Developer hands over story to </a:t>
            </a:r>
            <a:r>
              <a:rPr lang="en-US" sz="3200" dirty="0" smtClean="0"/>
              <a:t>Tester</a:t>
            </a:r>
          </a:p>
          <a:p>
            <a:pPr marL="971550" lvl="1" indent="-571500">
              <a:spcBef>
                <a:spcPts val="0"/>
              </a:spcBef>
              <a:spcAft>
                <a:spcPts val="1200"/>
              </a:spcAft>
              <a:buClr>
                <a:srgbClr val="00AA5B"/>
              </a:buClr>
              <a:buSzPct val="100000"/>
              <a:buFont typeface="Lucida Grande"/>
              <a:buChar char="■"/>
            </a:pPr>
            <a:r>
              <a:rPr lang="en-US" sz="2800" dirty="0" smtClean="0"/>
              <a:t>If </a:t>
            </a:r>
            <a:r>
              <a:rPr lang="en-US" sz="2800" dirty="0"/>
              <a:t>available, </a:t>
            </a:r>
            <a:r>
              <a:rPr lang="en-US" sz="2800" dirty="0" smtClean="0"/>
              <a:t>analyst, designers and product </a:t>
            </a:r>
            <a:r>
              <a:rPr lang="en-US" sz="2800" dirty="0"/>
              <a:t>owners might be </a:t>
            </a:r>
            <a:r>
              <a:rPr lang="en-US" sz="2800" dirty="0" smtClean="0"/>
              <a:t>included</a:t>
            </a:r>
            <a:endParaRPr lang="en-US" sz="2800" dirty="0"/>
          </a:p>
          <a:p>
            <a:pPr marL="571500" indent="-571500">
              <a:spcBef>
                <a:spcPts val="0"/>
              </a:spcBef>
              <a:spcAft>
                <a:spcPts val="1200"/>
              </a:spcAft>
              <a:buClr>
                <a:srgbClr val="00AA5B"/>
              </a:buClr>
              <a:buSzPct val="100000"/>
              <a:buFont typeface="Lucida Grande"/>
              <a:buChar char="■"/>
            </a:pPr>
            <a:r>
              <a:rPr lang="en-US" sz="3200" dirty="0"/>
              <a:t>Demonstrates functionality against the acceptance criteria </a:t>
            </a:r>
            <a:r>
              <a:rPr lang="en-US" sz="3200" dirty="0" smtClean="0"/>
              <a:t>in </a:t>
            </a:r>
            <a:r>
              <a:rPr lang="en-US" sz="3200" dirty="0"/>
              <a:t>the test environment (if cant be demonstrated… it isn’t ready!) (</a:t>
            </a:r>
            <a:r>
              <a:rPr lang="en-US" sz="3200" dirty="0" smtClean="0"/>
              <a:t>5</a:t>
            </a:r>
            <a:r>
              <a:rPr lang="en-US" sz="3200" dirty="0"/>
              <a:t>-15 </a:t>
            </a:r>
            <a:r>
              <a:rPr lang="en-US" sz="3200" dirty="0" smtClean="0"/>
              <a:t>min)</a:t>
            </a:r>
            <a:endParaRPr lang="en-US" sz="3200" dirty="0"/>
          </a:p>
        </p:txBody>
      </p:sp>
    </p:spTree>
    <p:extLst>
      <p:ext uri="{BB962C8B-B14F-4D97-AF65-F5344CB8AC3E}">
        <p14:creationId xmlns:p14="http://schemas.microsoft.com/office/powerpoint/2010/main" val="1454966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testing</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144</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Tester finalizes and executes test cases for the story. Will seek additional clarification from </a:t>
            </a:r>
            <a:r>
              <a:rPr lang="en-US" sz="3200" dirty="0" smtClean="0"/>
              <a:t>Product Owners, Analysts, Designers or Developers</a:t>
            </a:r>
            <a:endParaRPr lang="en-US" sz="3200" dirty="0"/>
          </a:p>
          <a:p>
            <a:pPr marL="571500" indent="-571500">
              <a:spcBef>
                <a:spcPts val="0"/>
              </a:spcBef>
              <a:spcAft>
                <a:spcPts val="1200"/>
              </a:spcAft>
              <a:buClr>
                <a:srgbClr val="00AA5B"/>
              </a:buClr>
              <a:buSzPct val="100000"/>
              <a:buFont typeface="Lucida Grande"/>
              <a:buChar char="■"/>
            </a:pPr>
            <a:r>
              <a:rPr lang="en-US" sz="3200" dirty="0"/>
              <a:t>Tester will do </a:t>
            </a:r>
            <a:r>
              <a:rPr lang="en-US" sz="3200" dirty="0" smtClean="0"/>
              <a:t>further exploratory </a:t>
            </a:r>
            <a:r>
              <a:rPr lang="en-US" sz="3200" dirty="0"/>
              <a:t>testing to test the edge cases of the </a:t>
            </a:r>
            <a:r>
              <a:rPr lang="en-US" sz="3200" dirty="0" smtClean="0"/>
              <a:t>solution</a:t>
            </a:r>
            <a:endParaRPr lang="en-US" sz="3200" dirty="0"/>
          </a:p>
          <a:p>
            <a:pPr marL="571500" indent="-571500">
              <a:spcBef>
                <a:spcPts val="0"/>
              </a:spcBef>
              <a:spcAft>
                <a:spcPts val="1200"/>
              </a:spcAft>
              <a:buClr>
                <a:srgbClr val="00AA5B"/>
              </a:buClr>
              <a:buSzPct val="100000"/>
              <a:buFont typeface="Lucida Grande"/>
              <a:buChar char="■"/>
            </a:pPr>
            <a:r>
              <a:rPr lang="en-US" sz="3200" dirty="0"/>
              <a:t>Any issues identified that would prevent the story from meeting acceptance criteria </a:t>
            </a:r>
            <a:r>
              <a:rPr lang="en-US" sz="3200" dirty="0" smtClean="0"/>
              <a:t>should be properly handled</a:t>
            </a:r>
            <a:endParaRPr lang="en-US" sz="3200" dirty="0"/>
          </a:p>
          <a:p>
            <a:pPr marL="571500" indent="-571500">
              <a:spcBef>
                <a:spcPts val="0"/>
              </a:spcBef>
              <a:spcAft>
                <a:spcPts val="1200"/>
              </a:spcAft>
              <a:buClr>
                <a:srgbClr val="00AA5B"/>
              </a:buClr>
              <a:buSzPct val="100000"/>
              <a:buFont typeface="Lucida Grande"/>
              <a:buChar char="■"/>
            </a:pPr>
            <a:endParaRPr lang="en-US" sz="3200"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335709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Story acceptance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145</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Analyst or Tester demonstrates the solution to Product Owners </a:t>
            </a:r>
            <a:r>
              <a:rPr lang="en-US" sz="2800" dirty="0" smtClean="0"/>
              <a:t>to </a:t>
            </a:r>
            <a:r>
              <a:rPr lang="en-US" sz="2800" dirty="0"/>
              <a:t>answer two questions:</a:t>
            </a:r>
          </a:p>
          <a:p>
            <a:pPr marL="571500" indent="-571500">
              <a:spcBef>
                <a:spcPts val="0"/>
              </a:spcBef>
              <a:spcAft>
                <a:spcPts val="1200"/>
              </a:spcAft>
              <a:buClr>
                <a:srgbClr val="00AA5B"/>
              </a:buClr>
              <a:buSzPct val="100000"/>
              <a:buFont typeface="Lucida Grande"/>
              <a:buChar char="■"/>
            </a:pPr>
            <a:r>
              <a:rPr lang="en-US" sz="2800" dirty="0"/>
              <a:t>Does this solution meet the acceptance criteria (as agreed)… </a:t>
            </a:r>
            <a:r>
              <a:rPr lang="en-US" sz="2800" dirty="0" smtClean="0"/>
              <a:t>are </a:t>
            </a:r>
            <a:r>
              <a:rPr lang="en-US" sz="2800" dirty="0"/>
              <a:t>we done on this story?</a:t>
            </a:r>
          </a:p>
          <a:p>
            <a:pPr marL="571500" indent="-571500">
              <a:spcBef>
                <a:spcPts val="0"/>
              </a:spcBef>
              <a:spcAft>
                <a:spcPts val="1200"/>
              </a:spcAft>
              <a:buClr>
                <a:srgbClr val="00AA5B"/>
              </a:buClr>
              <a:buSzPct val="100000"/>
              <a:buFont typeface="Lucida Grande"/>
              <a:buChar char="■"/>
            </a:pPr>
            <a:r>
              <a:rPr lang="en-US" sz="2800" dirty="0" smtClean="0"/>
              <a:t>Based </a:t>
            </a:r>
            <a:r>
              <a:rPr lang="en-US" sz="2800" dirty="0"/>
              <a:t>on now seeing the working software, does this inspire </a:t>
            </a:r>
            <a:r>
              <a:rPr lang="en-US" sz="2800" dirty="0" smtClean="0"/>
              <a:t>other </a:t>
            </a:r>
            <a:r>
              <a:rPr lang="en-US" sz="2800" dirty="0"/>
              <a:t>changes to this feature? </a:t>
            </a:r>
            <a:endParaRPr lang="en-US" sz="2800" dirty="0" smtClean="0"/>
          </a:p>
          <a:p>
            <a:pPr marL="571500" indent="-571500">
              <a:spcBef>
                <a:spcPts val="0"/>
              </a:spcBef>
              <a:spcAft>
                <a:spcPts val="1200"/>
              </a:spcAft>
              <a:buClr>
                <a:srgbClr val="00AA5B"/>
              </a:buClr>
              <a:buSzPct val="100000"/>
              <a:buFont typeface="Lucida Grande"/>
              <a:buChar char="■"/>
            </a:pPr>
            <a:r>
              <a:rPr lang="en-US" sz="2800" dirty="0" smtClean="0"/>
              <a:t>Demonstration </a:t>
            </a:r>
            <a:r>
              <a:rPr lang="en-US" sz="2800" dirty="0"/>
              <a:t>often involves walkthrough of Given…When…Then </a:t>
            </a:r>
            <a:r>
              <a:rPr lang="en-US" sz="2800" dirty="0" smtClean="0"/>
              <a:t>acceptance </a:t>
            </a:r>
            <a:r>
              <a:rPr lang="en-US" sz="2800" dirty="0"/>
              <a:t>criteria, as well as some exploratory </a:t>
            </a:r>
            <a:r>
              <a:rPr lang="en-US" sz="2800" dirty="0" smtClean="0"/>
              <a:t>testing by </a:t>
            </a:r>
            <a:r>
              <a:rPr lang="en-US" sz="2800" dirty="0"/>
              <a:t>Product </a:t>
            </a:r>
            <a:r>
              <a:rPr lang="en-US" sz="2800" dirty="0" smtClean="0"/>
              <a:t>Owners</a:t>
            </a:r>
          </a:p>
          <a:p>
            <a:pPr marL="571500" indent="-571500">
              <a:spcBef>
                <a:spcPts val="0"/>
              </a:spcBef>
              <a:spcAft>
                <a:spcPts val="1200"/>
              </a:spcAft>
              <a:buClr>
                <a:srgbClr val="00AA5B"/>
              </a:buClr>
              <a:buSzPct val="100000"/>
              <a:buFont typeface="Lucida Grande"/>
              <a:buChar char="■"/>
            </a:pPr>
            <a:r>
              <a:rPr lang="en-US" sz="2800" dirty="0" smtClean="0"/>
              <a:t>It should not be the first time the Product Owners see the story implemented</a:t>
            </a:r>
            <a:endParaRPr lang="en-US" sz="2800" dirty="0"/>
          </a:p>
        </p:txBody>
      </p:sp>
    </p:spTree>
    <p:extLst>
      <p:ext uri="{BB962C8B-B14F-4D97-AF65-F5344CB8AC3E}">
        <p14:creationId xmlns:p14="http://schemas.microsoft.com/office/powerpoint/2010/main" val="358426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Showcase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146</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Product </a:t>
            </a:r>
            <a:r>
              <a:rPr lang="en-US" sz="3200" dirty="0"/>
              <a:t>Owners and </a:t>
            </a:r>
            <a:r>
              <a:rPr lang="en-US" sz="3200" dirty="0" smtClean="0"/>
              <a:t>Team demonstrate </a:t>
            </a:r>
            <a:r>
              <a:rPr lang="en-US" sz="3200" dirty="0"/>
              <a:t>the stories that have been accepted as ‘done’ during the iteration to the full set of users and </a:t>
            </a:r>
            <a:r>
              <a:rPr lang="en-US" sz="3200" dirty="0" smtClean="0"/>
              <a:t>stakeholders</a:t>
            </a:r>
            <a:br>
              <a:rPr lang="en-US" sz="3200" dirty="0" smtClean="0"/>
            </a:br>
            <a:r>
              <a:rPr lang="en-US" sz="3200" i="1" dirty="0" err="1" smtClean="0"/>
              <a:t>ie</a:t>
            </a:r>
            <a:r>
              <a:rPr lang="en-US" sz="3200" i="1" dirty="0"/>
              <a:t>. everyone with any stake in the </a:t>
            </a:r>
            <a:r>
              <a:rPr lang="en-US" sz="3200" i="1" dirty="0" smtClean="0"/>
              <a:t>project</a:t>
            </a:r>
            <a:endParaRPr lang="en-US" sz="3200" i="1" dirty="0"/>
          </a:p>
          <a:p>
            <a:pPr marL="571500" indent="-571500">
              <a:spcBef>
                <a:spcPts val="0"/>
              </a:spcBef>
              <a:spcAft>
                <a:spcPts val="1200"/>
              </a:spcAft>
              <a:buClr>
                <a:srgbClr val="00AA5B"/>
              </a:buClr>
              <a:buSzPct val="100000"/>
              <a:buFont typeface="Lucida Grande"/>
              <a:buChar char="■"/>
            </a:pPr>
            <a:r>
              <a:rPr lang="en-US" sz="3200" dirty="0"/>
              <a:t>Feedback is </a:t>
            </a:r>
            <a:r>
              <a:rPr lang="en-US" sz="3200" dirty="0" smtClean="0"/>
              <a:t>gathered</a:t>
            </a:r>
            <a:br>
              <a:rPr lang="en-US" sz="3200" dirty="0" smtClean="0"/>
            </a:br>
            <a:r>
              <a:rPr lang="en-US" sz="3200" i="1" dirty="0" smtClean="0"/>
              <a:t>All </a:t>
            </a:r>
            <a:r>
              <a:rPr lang="en-US" sz="3200" i="1" dirty="0"/>
              <a:t>changes, ideas </a:t>
            </a:r>
            <a:r>
              <a:rPr lang="en-US" sz="3200" i="1" dirty="0" smtClean="0">
                <a:sym typeface="Wingdings"/>
              </a:rPr>
              <a:t></a:t>
            </a:r>
            <a:r>
              <a:rPr lang="en-US" sz="3200" i="1" dirty="0" smtClean="0"/>
              <a:t> </a:t>
            </a:r>
            <a:r>
              <a:rPr lang="en-US" sz="3200" i="1" dirty="0"/>
              <a:t>new user stories (product owners prioritize)</a:t>
            </a:r>
            <a:br>
              <a:rPr lang="en-US" sz="3200" i="1" dirty="0"/>
            </a:br>
            <a:endParaRPr lang="en-US" sz="3200" i="1"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829962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RELEASE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147</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The earlier the product under development reaches the hands of the end-users the better – it provides an opportunity to measure and respond to real usage of the system while there is still time to adjust</a:t>
            </a:r>
          </a:p>
        </p:txBody>
      </p:sp>
    </p:spTree>
    <p:extLst>
      <p:ext uri="{BB962C8B-B14F-4D97-AF65-F5344CB8AC3E}">
        <p14:creationId xmlns:p14="http://schemas.microsoft.com/office/powerpoint/2010/main" val="1328195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Retrospective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148</a:t>
            </a:fld>
            <a:endParaRPr lang="en-US"/>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smtClean="0"/>
              <a:t>Team brainstorms </a:t>
            </a:r>
            <a:r>
              <a:rPr lang="en-US" sz="2800" dirty="0"/>
              <a:t>on sticky-notes:</a:t>
            </a:r>
          </a:p>
          <a:p>
            <a:pPr marL="971550" lvl="1" indent="-571500">
              <a:spcBef>
                <a:spcPts val="0"/>
              </a:spcBef>
              <a:spcAft>
                <a:spcPts val="1200"/>
              </a:spcAft>
              <a:buClr>
                <a:srgbClr val="00AA5B"/>
              </a:buClr>
              <a:buSzPct val="100000"/>
              <a:buFont typeface="Lucida Grande"/>
              <a:buChar char="■"/>
            </a:pPr>
            <a:r>
              <a:rPr lang="en-US" sz="2400" dirty="0"/>
              <a:t>What went </a:t>
            </a:r>
            <a:r>
              <a:rPr lang="en-US" sz="2400" b="1" dirty="0">
                <a:latin typeface="+mj-lt"/>
              </a:rPr>
              <a:t>well</a:t>
            </a:r>
            <a:r>
              <a:rPr lang="en-US" sz="2400" dirty="0"/>
              <a:t> with the delivery process?</a:t>
            </a:r>
          </a:p>
          <a:p>
            <a:pPr marL="971550" lvl="1" indent="-571500">
              <a:spcBef>
                <a:spcPts val="0"/>
              </a:spcBef>
              <a:spcAft>
                <a:spcPts val="1200"/>
              </a:spcAft>
              <a:buClr>
                <a:srgbClr val="00AA5B"/>
              </a:buClr>
              <a:buSzPct val="100000"/>
              <a:buFont typeface="Lucida Grande"/>
              <a:buChar char="■"/>
            </a:pPr>
            <a:r>
              <a:rPr lang="en-US" sz="2400" dirty="0"/>
              <a:t>What went </a:t>
            </a:r>
            <a:r>
              <a:rPr lang="en-US" sz="2400" b="1" dirty="0">
                <a:latin typeface="+mj-lt"/>
              </a:rPr>
              <a:t>not so well </a:t>
            </a:r>
            <a:r>
              <a:rPr lang="en-US" sz="2400" dirty="0"/>
              <a:t>with the delivery process?</a:t>
            </a:r>
          </a:p>
          <a:p>
            <a:pPr marL="971550" lvl="1" indent="-571500">
              <a:spcBef>
                <a:spcPts val="0"/>
              </a:spcBef>
              <a:spcAft>
                <a:spcPts val="1200"/>
              </a:spcAft>
              <a:buClr>
                <a:srgbClr val="00AA5B"/>
              </a:buClr>
              <a:buSzPct val="100000"/>
              <a:buFont typeface="Lucida Grande"/>
              <a:buChar char="■"/>
            </a:pPr>
            <a:r>
              <a:rPr lang="en-US" sz="2400" dirty="0"/>
              <a:t>What </a:t>
            </a:r>
            <a:r>
              <a:rPr lang="en-US" sz="2400" b="1" dirty="0">
                <a:latin typeface="+mj-lt"/>
              </a:rPr>
              <a:t>ideas</a:t>
            </a:r>
            <a:r>
              <a:rPr lang="en-US" sz="2400" dirty="0"/>
              <a:t> do we have about things we can do differently?</a:t>
            </a:r>
          </a:p>
          <a:p>
            <a:pPr marL="971550" lvl="1" indent="-571500">
              <a:spcBef>
                <a:spcPts val="0"/>
              </a:spcBef>
              <a:spcAft>
                <a:spcPts val="1200"/>
              </a:spcAft>
              <a:buClr>
                <a:srgbClr val="00AA5B"/>
              </a:buClr>
              <a:buSzPct val="100000"/>
              <a:buFont typeface="Lucida Grande"/>
              <a:buChar char="■"/>
            </a:pPr>
            <a:r>
              <a:rPr lang="en-US" sz="2400" dirty="0"/>
              <a:t>What still </a:t>
            </a:r>
            <a:r>
              <a:rPr lang="en-US" sz="2400" b="1" dirty="0">
                <a:latin typeface="+mj-lt"/>
              </a:rPr>
              <a:t>puzzles</a:t>
            </a:r>
            <a:r>
              <a:rPr lang="en-US" sz="2400" dirty="0"/>
              <a:t> us about the delivery process</a:t>
            </a:r>
            <a:r>
              <a:rPr lang="en-US" sz="2400" dirty="0" smtClean="0"/>
              <a:t>?</a:t>
            </a:r>
            <a:endParaRPr lang="en-US" sz="2800" dirty="0"/>
          </a:p>
          <a:p>
            <a:pPr marL="571500" indent="-571500">
              <a:spcBef>
                <a:spcPts val="0"/>
              </a:spcBef>
              <a:spcAft>
                <a:spcPts val="1200"/>
              </a:spcAft>
              <a:buClr>
                <a:srgbClr val="00AA5B"/>
              </a:buClr>
              <a:buSzPct val="100000"/>
              <a:buFont typeface="Lucida Grande"/>
              <a:buChar char="■"/>
            </a:pPr>
            <a:r>
              <a:rPr lang="en-US" sz="2800" dirty="0"/>
              <a:t>Similar thoughts are combined into groups (sticky-notes placed together)</a:t>
            </a:r>
          </a:p>
          <a:p>
            <a:pPr marL="571500" indent="-571500">
              <a:spcBef>
                <a:spcPts val="0"/>
              </a:spcBef>
              <a:spcAft>
                <a:spcPts val="1200"/>
              </a:spcAft>
              <a:buClr>
                <a:srgbClr val="00AA5B"/>
              </a:buClr>
              <a:buSzPct val="100000"/>
              <a:buFont typeface="Lucida Grande"/>
              <a:buChar char="■"/>
            </a:pPr>
            <a:r>
              <a:rPr lang="en-US" sz="2800" dirty="0"/>
              <a:t>Team votes on the groups to identify which they want to discuss most</a:t>
            </a:r>
          </a:p>
          <a:p>
            <a:pPr marL="571500" indent="-571500">
              <a:spcBef>
                <a:spcPts val="0"/>
              </a:spcBef>
              <a:spcAft>
                <a:spcPts val="1200"/>
              </a:spcAft>
              <a:buClr>
                <a:srgbClr val="00AA5B"/>
              </a:buClr>
              <a:buSzPct val="100000"/>
              <a:buFont typeface="Lucida Grande"/>
              <a:buChar char="■"/>
            </a:pPr>
            <a:r>
              <a:rPr lang="en-US" sz="2800" dirty="0" smtClean="0"/>
              <a:t>Team </a:t>
            </a:r>
            <a:r>
              <a:rPr lang="en-US" sz="2800" dirty="0"/>
              <a:t>discusses top-voted groups, identifies and formulates </a:t>
            </a:r>
            <a:r>
              <a:rPr lang="en-US" sz="2800" dirty="0" smtClean="0"/>
              <a:t>actions: </a:t>
            </a:r>
            <a:r>
              <a:rPr lang="en-US" sz="2400" b="1" dirty="0">
                <a:latin typeface="+mj-lt"/>
              </a:rPr>
              <a:t>who</a:t>
            </a:r>
            <a:r>
              <a:rPr lang="en-US" sz="2800" dirty="0" smtClean="0"/>
              <a:t> </a:t>
            </a:r>
            <a:r>
              <a:rPr lang="en-US" sz="2800" dirty="0"/>
              <a:t>will do </a:t>
            </a:r>
            <a:r>
              <a:rPr lang="en-US" sz="2400" b="1" dirty="0">
                <a:latin typeface="+mj-lt"/>
              </a:rPr>
              <a:t>what</a:t>
            </a:r>
            <a:r>
              <a:rPr lang="en-US" sz="2800" dirty="0" smtClean="0"/>
              <a:t> </a:t>
            </a:r>
            <a:r>
              <a:rPr lang="en-US" sz="2800" dirty="0"/>
              <a:t>by </a:t>
            </a:r>
            <a:r>
              <a:rPr lang="en-US" sz="2400" b="1" dirty="0">
                <a:latin typeface="+mj-lt"/>
              </a:rPr>
              <a:t>when</a:t>
            </a:r>
            <a:r>
              <a:rPr lang="en-US" sz="2800" dirty="0" smtClean="0"/>
              <a:t> </a:t>
            </a:r>
            <a:endParaRPr lang="en-US" sz="2800" dirty="0"/>
          </a:p>
        </p:txBody>
      </p:sp>
    </p:spTree>
    <p:extLst>
      <p:ext uri="{BB962C8B-B14F-4D97-AF65-F5344CB8AC3E}">
        <p14:creationId xmlns:p14="http://schemas.microsoft.com/office/powerpoint/2010/main" val="1078332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Retrospective </a:t>
            </a:r>
            <a:br>
              <a:rPr lang="en-US" dirty="0" smtClean="0"/>
            </a:br>
            <a:r>
              <a:rPr lang="en-US" dirty="0" smtClean="0"/>
              <a:t>Prime directive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149</a:t>
            </a:fld>
            <a:endParaRPr lang="en-US"/>
          </a:p>
        </p:txBody>
      </p:sp>
      <p:sp>
        <p:nvSpPr>
          <p:cNvPr id="8" name="Text Placeholder 1"/>
          <p:cNvSpPr txBox="1">
            <a:spLocks/>
          </p:cNvSpPr>
          <p:nvPr/>
        </p:nvSpPr>
        <p:spPr>
          <a:xfrm>
            <a:off x="2082800" y="2278047"/>
            <a:ext cx="8839200" cy="6180153"/>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r>
              <a:rPr lang="en-US" i="1" dirty="0">
                <a:solidFill>
                  <a:srgbClr val="00AA5B"/>
                </a:solidFill>
                <a:latin typeface="Open Sans Light"/>
                <a:cs typeface="Open Sans Light"/>
              </a:rPr>
              <a:t>Regardless</a:t>
            </a:r>
            <a:r>
              <a:rPr lang="en-US" dirty="0" smtClean="0"/>
              <a:t> </a:t>
            </a:r>
            <a:r>
              <a:rPr lang="en-US" i="1" dirty="0">
                <a:solidFill>
                  <a:srgbClr val="00AA5B"/>
                </a:solidFill>
                <a:latin typeface="Open Sans Light"/>
                <a:cs typeface="Open Sans Light"/>
              </a:rPr>
              <a:t>of what we discover, we understand and truly believe that everyone did the best job they could, given what they knew at the time, their skills and abilities, the resources available, and the situation at hand</a:t>
            </a:r>
            <a:r>
              <a:rPr lang="en-US" i="1" dirty="0" smtClean="0">
                <a:solidFill>
                  <a:srgbClr val="00AA5B"/>
                </a:solidFill>
                <a:latin typeface="Open Sans Light"/>
                <a:cs typeface="Open Sans Light"/>
              </a:rPr>
              <a:t>.</a:t>
            </a:r>
            <a:br>
              <a:rPr lang="en-US" i="1" dirty="0" smtClean="0">
                <a:solidFill>
                  <a:srgbClr val="00AA5B"/>
                </a:solidFill>
                <a:latin typeface="Open Sans Light"/>
                <a:cs typeface="Open Sans Light"/>
              </a:rPr>
            </a:br>
            <a:r>
              <a:rPr lang="en-US" sz="3600" i="1" dirty="0" smtClean="0">
                <a:solidFill>
                  <a:srgbClr val="00AA5B"/>
                </a:solidFill>
                <a:latin typeface="Open Sans Light"/>
                <a:cs typeface="Open Sans Light"/>
              </a:rPr>
              <a:t>(</a:t>
            </a:r>
            <a:r>
              <a:rPr lang="en-US" sz="3600" i="1" dirty="0">
                <a:solidFill>
                  <a:srgbClr val="00AA5B"/>
                </a:solidFill>
                <a:latin typeface="Open Sans Light"/>
                <a:cs typeface="Open Sans Light"/>
              </a:rPr>
              <a:t>Norm </a:t>
            </a:r>
            <a:r>
              <a:rPr lang="en-US" sz="3600" i="1" dirty="0" err="1">
                <a:solidFill>
                  <a:srgbClr val="00AA5B"/>
                </a:solidFill>
                <a:latin typeface="Open Sans Light"/>
                <a:cs typeface="Open Sans Light"/>
              </a:rPr>
              <a:t>Kerth</a:t>
            </a:r>
            <a:r>
              <a:rPr lang="en-US" sz="3600" i="1" dirty="0">
                <a:solidFill>
                  <a:srgbClr val="00AA5B"/>
                </a:solidFill>
                <a:latin typeface="Open Sans Light"/>
                <a:cs typeface="Open Sans Light"/>
              </a:rPr>
              <a:t>)</a:t>
            </a:r>
            <a:endParaRPr lang="en-US" i="1" dirty="0">
              <a:solidFill>
                <a:srgbClr val="00AA5B"/>
              </a:solidFill>
              <a:latin typeface="Open Sans Light"/>
              <a:cs typeface="Open Sans Light"/>
            </a:endParaRPr>
          </a:p>
        </p:txBody>
      </p:sp>
    </p:spTree>
    <p:extLst>
      <p:ext uri="{BB962C8B-B14F-4D97-AF65-F5344CB8AC3E}">
        <p14:creationId xmlns:p14="http://schemas.microsoft.com/office/powerpoint/2010/main" val="2305681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15</a:t>
            </a:fld>
            <a:endParaRPr lang="en-US"/>
          </a:p>
        </p:txBody>
      </p:sp>
      <p:pic>
        <p:nvPicPr>
          <p:cNvPr id="3" name="Picture 2" descr="waterfall-roy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971" y="2095500"/>
            <a:ext cx="9354858" cy="5562600"/>
          </a:xfrm>
          <a:prstGeom prst="rect">
            <a:avLst/>
          </a:prstGeom>
        </p:spPr>
      </p:pic>
      <p:sp>
        <p:nvSpPr>
          <p:cNvPr id="4" name="Rectangle 3"/>
          <p:cNvSpPr/>
          <p:nvPr/>
        </p:nvSpPr>
        <p:spPr>
          <a:xfrm>
            <a:off x="3225800" y="8077200"/>
            <a:ext cx="6502400" cy="1095685"/>
          </a:xfrm>
          <a:prstGeom prst="rect">
            <a:avLst/>
          </a:prstGeom>
        </p:spPr>
        <p:txBody>
          <a:bodyPr>
            <a:spAutoFit/>
          </a:bodyPr>
          <a:lstStyle/>
          <a:p>
            <a:r>
              <a:rPr lang="en-US" i="1" dirty="0"/>
              <a:t>I believe in this concept, but the implementation described above is risky and invites failure. The </a:t>
            </a:r>
          </a:p>
          <a:p>
            <a:r>
              <a:rPr lang="en-US" i="1" dirty="0" smtClean="0"/>
              <a:t>problem </a:t>
            </a:r>
            <a:r>
              <a:rPr lang="en-US" i="1" dirty="0"/>
              <a:t>is illustrated in Figure 4</a:t>
            </a:r>
          </a:p>
        </p:txBody>
      </p:sp>
    </p:spTree>
    <p:extLst>
      <p:ext uri="{BB962C8B-B14F-4D97-AF65-F5344CB8AC3E}">
        <p14:creationId xmlns:p14="http://schemas.microsoft.com/office/powerpoint/2010/main" val="34554067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Wrapping up the iteration</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150</a:t>
            </a:fld>
            <a:endParaRPr lang="en-US"/>
          </a:p>
        </p:txBody>
      </p:sp>
      <p:sp>
        <p:nvSpPr>
          <p:cNvPr id="5" name="Circular Arrow 4"/>
          <p:cNvSpPr/>
          <p:nvPr/>
        </p:nvSpPr>
        <p:spPr bwMode="auto">
          <a:xfrm rot="16939331" flipH="1">
            <a:off x="7044523" y="4075028"/>
            <a:ext cx="1909793" cy="1898244"/>
          </a:xfrm>
          <a:prstGeom prst="circularArrow">
            <a:avLst>
              <a:gd name="adj1" fmla="val 12034"/>
              <a:gd name="adj2" fmla="val 1142319"/>
              <a:gd name="adj3" fmla="val 17619372"/>
              <a:gd name="adj4" fmla="val 751713"/>
              <a:gd name="adj5" fmla="val 9429"/>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8" name="TextBox 7"/>
          <p:cNvSpPr txBox="1"/>
          <p:nvPr/>
        </p:nvSpPr>
        <p:spPr>
          <a:xfrm>
            <a:off x="7447009" y="4918919"/>
            <a:ext cx="1094565" cy="289823"/>
          </a:xfrm>
          <a:prstGeom prst="rect">
            <a:avLst/>
          </a:prstGeom>
          <a:noFill/>
        </p:spPr>
        <p:txBody>
          <a:bodyPr wrap="square" rtlCol="0">
            <a:spAutoFit/>
          </a:bodyPr>
          <a:lstStyle/>
          <a:p>
            <a:pPr algn="ctr"/>
            <a:r>
              <a:rPr lang="en-US" sz="1400" i="1" dirty="0" smtClean="0">
                <a:solidFill>
                  <a:srgbClr val="595959"/>
                </a:solidFill>
                <a:latin typeface="Open Sans"/>
                <a:cs typeface="Open Sans"/>
              </a:rPr>
              <a:t>each story</a:t>
            </a:r>
            <a:endParaRPr lang="en-US" sz="1400" i="1" dirty="0">
              <a:solidFill>
                <a:srgbClr val="595959"/>
              </a:solidFill>
              <a:latin typeface="Open Sans"/>
              <a:cs typeface="Open Sans"/>
            </a:endParaRPr>
          </a:p>
        </p:txBody>
      </p:sp>
      <p:sp>
        <p:nvSpPr>
          <p:cNvPr id="11" name="Rectangle 8"/>
          <p:cNvSpPr>
            <a:spLocks noChangeArrowheads="1"/>
          </p:cNvSpPr>
          <p:nvPr/>
        </p:nvSpPr>
        <p:spPr bwMode="auto">
          <a:xfrm>
            <a:off x="3452085" y="3639391"/>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2" name="Rectangle 11"/>
          <p:cNvSpPr>
            <a:spLocks noChangeArrowheads="1"/>
          </p:cNvSpPr>
          <p:nvPr/>
        </p:nvSpPr>
        <p:spPr bwMode="auto">
          <a:xfrm>
            <a:off x="3452085" y="5144593"/>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3" name="Rectangle 12"/>
          <p:cNvSpPr>
            <a:spLocks noChangeArrowheads="1"/>
          </p:cNvSpPr>
          <p:nvPr/>
        </p:nvSpPr>
        <p:spPr bwMode="auto">
          <a:xfrm>
            <a:off x="3452085" y="5738891"/>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4" name="Rectangle 8"/>
          <p:cNvSpPr>
            <a:spLocks noChangeArrowheads="1"/>
          </p:cNvSpPr>
          <p:nvPr/>
        </p:nvSpPr>
        <p:spPr bwMode="auto">
          <a:xfrm>
            <a:off x="3448075" y="3364833"/>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5" name="Rectangle 8"/>
          <p:cNvSpPr>
            <a:spLocks noChangeArrowheads="1"/>
          </p:cNvSpPr>
          <p:nvPr/>
        </p:nvSpPr>
        <p:spPr bwMode="auto">
          <a:xfrm>
            <a:off x="3447740" y="4223395"/>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6" name="Rectangle 15"/>
          <p:cNvSpPr>
            <a:spLocks noChangeArrowheads="1"/>
          </p:cNvSpPr>
          <p:nvPr/>
        </p:nvSpPr>
        <p:spPr bwMode="auto">
          <a:xfrm>
            <a:off x="3447740" y="4832129"/>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7" name="Rectangle 8"/>
          <p:cNvSpPr>
            <a:spLocks noChangeArrowheads="1"/>
          </p:cNvSpPr>
          <p:nvPr/>
        </p:nvSpPr>
        <p:spPr bwMode="auto">
          <a:xfrm>
            <a:off x="3447740" y="4528177"/>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8" name="Rectangle 8"/>
          <p:cNvSpPr>
            <a:spLocks noChangeArrowheads="1"/>
          </p:cNvSpPr>
          <p:nvPr/>
        </p:nvSpPr>
        <p:spPr bwMode="auto">
          <a:xfrm>
            <a:off x="3450077" y="6335147"/>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9" name="TextBox 18"/>
          <p:cNvSpPr txBox="1"/>
          <p:nvPr/>
        </p:nvSpPr>
        <p:spPr>
          <a:xfrm>
            <a:off x="3455442" y="6568911"/>
            <a:ext cx="1119632" cy="483722"/>
          </a:xfrm>
          <a:prstGeom prst="rect">
            <a:avLst/>
          </a:prstGeom>
          <a:noFill/>
        </p:spPr>
        <p:txBody>
          <a:bodyPr wrap="square" rtlCol="0">
            <a:spAutoFit/>
          </a:bodyPr>
          <a:lstStyle/>
          <a:p>
            <a:pPr algn="ctr"/>
            <a:r>
              <a:rPr lang="en-US" sz="1400" i="1" dirty="0" smtClean="0">
                <a:solidFill>
                  <a:srgbClr val="595959"/>
                </a:solidFill>
                <a:latin typeface="Open Sans"/>
                <a:cs typeface="Open Sans"/>
              </a:rPr>
              <a:t>product</a:t>
            </a:r>
          </a:p>
          <a:p>
            <a:pPr algn="ctr"/>
            <a:r>
              <a:rPr lang="en-US" sz="1400" i="1" dirty="0" smtClean="0">
                <a:solidFill>
                  <a:srgbClr val="595959"/>
                </a:solidFill>
                <a:latin typeface="Open Sans"/>
                <a:cs typeface="Open Sans"/>
              </a:rPr>
              <a:t>backlog</a:t>
            </a:r>
            <a:endParaRPr lang="en-US" sz="1400" i="1" dirty="0">
              <a:solidFill>
                <a:srgbClr val="595959"/>
              </a:solidFill>
              <a:latin typeface="Open Sans"/>
              <a:cs typeface="Open Sans"/>
            </a:endParaRPr>
          </a:p>
        </p:txBody>
      </p:sp>
      <p:sp>
        <p:nvSpPr>
          <p:cNvPr id="21" name="Right Arrow 20"/>
          <p:cNvSpPr/>
          <p:nvPr/>
        </p:nvSpPr>
        <p:spPr bwMode="auto">
          <a:xfrm>
            <a:off x="1934755" y="4868781"/>
            <a:ext cx="1303451" cy="142038"/>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2" name="Left Brace 21"/>
          <p:cNvSpPr/>
          <p:nvPr/>
        </p:nvSpPr>
        <p:spPr bwMode="auto">
          <a:xfrm>
            <a:off x="3229851" y="3381542"/>
            <a:ext cx="167108" cy="3124869"/>
          </a:xfrm>
          <a:prstGeom prst="leftBrace">
            <a:avLst/>
          </a:prstGeom>
          <a:noFill/>
          <a:ln w="381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3" name="Left Brace 22"/>
          <p:cNvSpPr/>
          <p:nvPr/>
        </p:nvSpPr>
        <p:spPr bwMode="auto">
          <a:xfrm rot="10800000">
            <a:off x="4685703" y="3383545"/>
            <a:ext cx="140035" cy="892009"/>
          </a:xfrm>
          <a:prstGeom prst="leftBrace">
            <a:avLst/>
          </a:prstGeom>
          <a:noFill/>
          <a:ln w="381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4" name="Bent Arrow 23"/>
          <p:cNvSpPr/>
          <p:nvPr/>
        </p:nvSpPr>
        <p:spPr bwMode="auto">
          <a:xfrm rot="5400000">
            <a:off x="4556841" y="3992270"/>
            <a:ext cx="1696117" cy="1310200"/>
          </a:xfrm>
          <a:prstGeom prst="bentArrow">
            <a:avLst>
              <a:gd name="adj1" fmla="val 7521"/>
              <a:gd name="adj2" fmla="val 9280"/>
              <a:gd name="adj3" fmla="val 0"/>
              <a:gd name="adj4" fmla="val 4375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5" name="Bent Arrow 24"/>
          <p:cNvSpPr/>
          <p:nvPr/>
        </p:nvSpPr>
        <p:spPr bwMode="auto">
          <a:xfrm rot="5400000" flipV="1">
            <a:off x="5676401" y="3112002"/>
            <a:ext cx="990600" cy="710200"/>
          </a:xfrm>
          <a:prstGeom prst="bentArrow">
            <a:avLst>
              <a:gd name="adj1" fmla="val 10433"/>
              <a:gd name="adj2" fmla="val 15751"/>
              <a:gd name="adj3" fmla="val 17647"/>
              <a:gd name="adj4" fmla="val 4375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6" name="Rectangle 8"/>
          <p:cNvSpPr>
            <a:spLocks noChangeArrowheads="1"/>
          </p:cNvSpPr>
          <p:nvPr/>
        </p:nvSpPr>
        <p:spPr bwMode="auto">
          <a:xfrm>
            <a:off x="6793920" y="5755280"/>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27" name="Rectangle 8"/>
          <p:cNvSpPr>
            <a:spLocks noChangeArrowheads="1"/>
          </p:cNvSpPr>
          <p:nvPr/>
        </p:nvSpPr>
        <p:spPr bwMode="auto">
          <a:xfrm>
            <a:off x="6789910" y="5489077"/>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28" name="Rectangle 8"/>
          <p:cNvSpPr>
            <a:spLocks noChangeArrowheads="1"/>
          </p:cNvSpPr>
          <p:nvPr/>
        </p:nvSpPr>
        <p:spPr bwMode="auto">
          <a:xfrm>
            <a:off x="6789575" y="6339284"/>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29" name="Left Brace 28"/>
          <p:cNvSpPr/>
          <p:nvPr/>
        </p:nvSpPr>
        <p:spPr bwMode="auto">
          <a:xfrm>
            <a:off x="6615468" y="5507790"/>
            <a:ext cx="165106" cy="1050759"/>
          </a:xfrm>
          <a:prstGeom prst="leftBrace">
            <a:avLst/>
          </a:prstGeom>
          <a:noFill/>
          <a:ln w="381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30" name="TextBox 29"/>
          <p:cNvSpPr txBox="1"/>
          <p:nvPr/>
        </p:nvSpPr>
        <p:spPr>
          <a:xfrm>
            <a:off x="6789707" y="6568911"/>
            <a:ext cx="1119632" cy="483722"/>
          </a:xfrm>
          <a:prstGeom prst="rect">
            <a:avLst/>
          </a:prstGeom>
          <a:noFill/>
        </p:spPr>
        <p:txBody>
          <a:bodyPr wrap="square" rtlCol="0">
            <a:spAutoFit/>
          </a:bodyPr>
          <a:lstStyle/>
          <a:p>
            <a:pPr algn="ctr"/>
            <a:r>
              <a:rPr lang="en-US" sz="1400" i="1" dirty="0" smtClean="0">
                <a:solidFill>
                  <a:srgbClr val="595959"/>
                </a:solidFill>
                <a:latin typeface="Open Sans"/>
                <a:cs typeface="Open Sans"/>
              </a:rPr>
              <a:t>iteration</a:t>
            </a:r>
          </a:p>
          <a:p>
            <a:pPr algn="ctr"/>
            <a:r>
              <a:rPr lang="en-US" sz="1400" i="1" dirty="0" smtClean="0">
                <a:solidFill>
                  <a:srgbClr val="595959"/>
                </a:solidFill>
                <a:latin typeface="Open Sans"/>
                <a:cs typeface="Open Sans"/>
              </a:rPr>
              <a:t>backlog</a:t>
            </a:r>
            <a:endParaRPr lang="en-US" sz="1400" i="1" dirty="0">
              <a:solidFill>
                <a:srgbClr val="595959"/>
              </a:solidFill>
              <a:latin typeface="Open Sans"/>
              <a:cs typeface="Open Sans"/>
            </a:endParaRPr>
          </a:p>
        </p:txBody>
      </p:sp>
      <p:sp>
        <p:nvSpPr>
          <p:cNvPr id="31" name="Right Arrow 30"/>
          <p:cNvSpPr/>
          <p:nvPr/>
        </p:nvSpPr>
        <p:spPr bwMode="auto">
          <a:xfrm>
            <a:off x="8017180" y="6145200"/>
            <a:ext cx="695020" cy="140033"/>
          </a:xfrm>
          <a:prstGeom prst="rightArrow">
            <a:avLst>
              <a:gd name="adj1" fmla="val 50000"/>
              <a:gd name="adj2" fmla="val 70406"/>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32" name="Oval 31"/>
          <p:cNvSpPr/>
          <p:nvPr/>
        </p:nvSpPr>
        <p:spPr bwMode="auto">
          <a:xfrm>
            <a:off x="5834404" y="477185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3" name="Oval 32"/>
          <p:cNvSpPr/>
          <p:nvPr/>
        </p:nvSpPr>
        <p:spPr bwMode="auto">
          <a:xfrm>
            <a:off x="8636000" y="48768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4" name="Oval 33"/>
          <p:cNvSpPr/>
          <p:nvPr/>
        </p:nvSpPr>
        <p:spPr bwMode="auto">
          <a:xfrm>
            <a:off x="8709852" y="60732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6" name="Oval 35"/>
          <p:cNvSpPr/>
          <p:nvPr/>
        </p:nvSpPr>
        <p:spPr bwMode="auto">
          <a:xfrm>
            <a:off x="9676800" y="51816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7" name="Oval 36"/>
          <p:cNvSpPr/>
          <p:nvPr/>
        </p:nvSpPr>
        <p:spPr bwMode="auto">
          <a:xfrm>
            <a:off x="2421376" y="4803943"/>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8" name="TextBox 37"/>
          <p:cNvSpPr txBox="1"/>
          <p:nvPr/>
        </p:nvSpPr>
        <p:spPr>
          <a:xfrm>
            <a:off x="1930400" y="5010492"/>
            <a:ext cx="1259671" cy="261610"/>
          </a:xfrm>
          <a:prstGeom prst="rect">
            <a:avLst/>
          </a:prstGeom>
          <a:noFill/>
        </p:spPr>
        <p:txBody>
          <a:bodyPr wrap="square" rtlCol="0">
            <a:spAutoFit/>
          </a:bodyPr>
          <a:lstStyle/>
          <a:p>
            <a:pPr algn="ctr"/>
            <a:r>
              <a:rPr lang="en-US" sz="1200" dirty="0" smtClean="0">
                <a:solidFill>
                  <a:srgbClr val="74BF80"/>
                </a:solidFill>
                <a:latin typeface="Open Sans Extrabold"/>
                <a:cs typeface="Open Sans Extrabold"/>
              </a:rPr>
              <a:t>inception</a:t>
            </a:r>
            <a:endParaRPr lang="en-US" sz="1200" dirty="0">
              <a:solidFill>
                <a:srgbClr val="74BF80"/>
              </a:solidFill>
              <a:latin typeface="Open Sans Extrabold"/>
              <a:cs typeface="Open Sans Extrabold"/>
            </a:endParaRPr>
          </a:p>
        </p:txBody>
      </p:sp>
      <p:sp>
        <p:nvSpPr>
          <p:cNvPr id="39" name="TextBox 38"/>
          <p:cNvSpPr txBox="1"/>
          <p:nvPr/>
        </p:nvSpPr>
        <p:spPr>
          <a:xfrm>
            <a:off x="6074360" y="4648200"/>
            <a:ext cx="1259671"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iteration</a:t>
            </a:r>
          </a:p>
          <a:p>
            <a:pPr algn="l"/>
            <a:r>
              <a:rPr lang="en-US" sz="1200" dirty="0" smtClean="0">
                <a:solidFill>
                  <a:srgbClr val="74BF80"/>
                </a:solidFill>
                <a:latin typeface="Open Sans Extrabold"/>
                <a:cs typeface="Open Sans Extrabold"/>
              </a:rPr>
              <a:t>planning</a:t>
            </a:r>
            <a:endParaRPr lang="en-US" sz="1200" dirty="0">
              <a:solidFill>
                <a:srgbClr val="74BF80"/>
              </a:solidFill>
              <a:latin typeface="Open Sans Extrabold"/>
              <a:cs typeface="Open Sans Extrabold"/>
            </a:endParaRPr>
          </a:p>
        </p:txBody>
      </p:sp>
      <p:sp>
        <p:nvSpPr>
          <p:cNvPr id="40" name="TextBox 39"/>
          <p:cNvSpPr txBox="1"/>
          <p:nvPr/>
        </p:nvSpPr>
        <p:spPr>
          <a:xfrm>
            <a:off x="8864600" y="4800600"/>
            <a:ext cx="838200"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story </a:t>
            </a:r>
          </a:p>
          <a:p>
            <a:pPr algn="l"/>
            <a:r>
              <a:rPr lang="en-US" sz="1200" dirty="0" smtClean="0">
                <a:solidFill>
                  <a:srgbClr val="74BF80"/>
                </a:solidFill>
                <a:latin typeface="Open Sans Extrabold"/>
                <a:cs typeface="Open Sans Extrabold"/>
              </a:rPr>
              <a:t>kickoff</a:t>
            </a:r>
            <a:endParaRPr lang="en-US" sz="1200" dirty="0">
              <a:solidFill>
                <a:srgbClr val="74BF80"/>
              </a:solidFill>
              <a:latin typeface="Open Sans Extrabold"/>
              <a:cs typeface="Open Sans Extrabold"/>
            </a:endParaRPr>
          </a:p>
        </p:txBody>
      </p:sp>
      <p:sp>
        <p:nvSpPr>
          <p:cNvPr id="41" name="TextBox 40"/>
          <p:cNvSpPr txBox="1"/>
          <p:nvPr/>
        </p:nvSpPr>
        <p:spPr>
          <a:xfrm>
            <a:off x="4902200" y="5257800"/>
            <a:ext cx="954871" cy="427809"/>
          </a:xfrm>
          <a:prstGeom prst="rect">
            <a:avLst/>
          </a:prstGeom>
          <a:noFill/>
        </p:spPr>
        <p:txBody>
          <a:bodyPr wrap="square" rtlCol="0">
            <a:spAutoFit/>
          </a:bodyPr>
          <a:lstStyle/>
          <a:p>
            <a:pPr algn="r"/>
            <a:r>
              <a:rPr lang="en-US" sz="1200" dirty="0" smtClean="0">
                <a:solidFill>
                  <a:srgbClr val="74BF80"/>
                </a:solidFill>
                <a:latin typeface="Open Sans Extrabold"/>
                <a:cs typeface="Open Sans Extrabold"/>
              </a:rPr>
              <a:t>daily </a:t>
            </a:r>
          </a:p>
          <a:p>
            <a:pPr algn="r"/>
            <a:r>
              <a:rPr lang="en-US" sz="1200" dirty="0" smtClean="0">
                <a:solidFill>
                  <a:srgbClr val="74BF80"/>
                </a:solidFill>
                <a:latin typeface="Open Sans Extrabold"/>
                <a:cs typeface="Open Sans Extrabold"/>
              </a:rPr>
              <a:t>standup</a:t>
            </a:r>
            <a:endParaRPr lang="en-US" sz="1200" dirty="0">
              <a:solidFill>
                <a:srgbClr val="74BF80"/>
              </a:solidFill>
              <a:latin typeface="Open Sans Extrabold"/>
              <a:cs typeface="Open Sans Extrabold"/>
            </a:endParaRPr>
          </a:p>
        </p:txBody>
      </p:sp>
      <p:sp>
        <p:nvSpPr>
          <p:cNvPr id="42" name="Oval 41"/>
          <p:cNvSpPr/>
          <p:nvPr/>
        </p:nvSpPr>
        <p:spPr bwMode="auto">
          <a:xfrm>
            <a:off x="7797800" y="41148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43" name="Oval 42"/>
          <p:cNvSpPr/>
          <p:nvPr/>
        </p:nvSpPr>
        <p:spPr bwMode="auto">
          <a:xfrm>
            <a:off x="7244123" y="4431966"/>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44" name="TextBox 43"/>
          <p:cNvSpPr txBox="1"/>
          <p:nvPr/>
        </p:nvSpPr>
        <p:spPr>
          <a:xfrm>
            <a:off x="6045200" y="4114800"/>
            <a:ext cx="1259671" cy="427809"/>
          </a:xfrm>
          <a:prstGeom prst="rect">
            <a:avLst/>
          </a:prstGeom>
          <a:noFill/>
        </p:spPr>
        <p:txBody>
          <a:bodyPr wrap="square" rtlCol="0">
            <a:spAutoFit/>
          </a:bodyPr>
          <a:lstStyle/>
          <a:p>
            <a:pPr algn="r"/>
            <a:r>
              <a:rPr lang="en-US" sz="1200" dirty="0" smtClean="0">
                <a:solidFill>
                  <a:srgbClr val="74BF80"/>
                </a:solidFill>
                <a:latin typeface="Open Sans Extrabold"/>
                <a:cs typeface="Open Sans Extrabold"/>
              </a:rPr>
              <a:t>story acceptance</a:t>
            </a:r>
            <a:endParaRPr lang="en-US" sz="1200" dirty="0">
              <a:solidFill>
                <a:srgbClr val="74BF80"/>
              </a:solidFill>
              <a:latin typeface="Open Sans Extrabold"/>
              <a:cs typeface="Open Sans Extrabold"/>
            </a:endParaRPr>
          </a:p>
        </p:txBody>
      </p:sp>
      <p:sp>
        <p:nvSpPr>
          <p:cNvPr id="45" name="TextBox 44"/>
          <p:cNvSpPr txBox="1"/>
          <p:nvPr/>
        </p:nvSpPr>
        <p:spPr>
          <a:xfrm>
            <a:off x="7264400" y="3853190"/>
            <a:ext cx="1259671" cy="261610"/>
          </a:xfrm>
          <a:prstGeom prst="rect">
            <a:avLst/>
          </a:prstGeom>
          <a:noFill/>
        </p:spPr>
        <p:txBody>
          <a:bodyPr wrap="square" rtlCol="0">
            <a:spAutoFit/>
          </a:bodyPr>
          <a:lstStyle/>
          <a:p>
            <a:pPr algn="ctr"/>
            <a:r>
              <a:rPr lang="en-US" sz="1200" dirty="0" smtClean="0">
                <a:solidFill>
                  <a:srgbClr val="74BF80"/>
                </a:solidFill>
                <a:latin typeface="Open Sans Extrabold"/>
                <a:cs typeface="Open Sans Extrabold"/>
              </a:rPr>
              <a:t>testing</a:t>
            </a:r>
            <a:endParaRPr lang="en-US" sz="1200" dirty="0">
              <a:solidFill>
                <a:srgbClr val="74BF80"/>
              </a:solidFill>
              <a:latin typeface="Open Sans Extrabold"/>
              <a:cs typeface="Open Sans Extrabold"/>
            </a:endParaRPr>
          </a:p>
        </p:txBody>
      </p:sp>
      <p:sp>
        <p:nvSpPr>
          <p:cNvPr id="46" name="TextBox 45"/>
          <p:cNvSpPr txBox="1"/>
          <p:nvPr/>
        </p:nvSpPr>
        <p:spPr>
          <a:xfrm>
            <a:off x="8214529" y="6281229"/>
            <a:ext cx="1259671" cy="261610"/>
          </a:xfrm>
          <a:prstGeom prst="rect">
            <a:avLst/>
          </a:prstGeom>
          <a:noFill/>
        </p:spPr>
        <p:txBody>
          <a:bodyPr wrap="square" rtlCol="0">
            <a:spAutoFit/>
          </a:bodyPr>
          <a:lstStyle/>
          <a:p>
            <a:pPr algn="ctr"/>
            <a:r>
              <a:rPr lang="en-US" sz="1200" dirty="0" smtClean="0">
                <a:solidFill>
                  <a:srgbClr val="74BF80"/>
                </a:solidFill>
                <a:latin typeface="Open Sans Extrabold"/>
                <a:cs typeface="Open Sans Extrabold"/>
              </a:rPr>
              <a:t>showcase</a:t>
            </a:r>
            <a:endParaRPr lang="en-US" sz="1200" dirty="0">
              <a:solidFill>
                <a:srgbClr val="74BF80"/>
              </a:solidFill>
              <a:latin typeface="Open Sans Extrabold"/>
              <a:cs typeface="Open Sans Extrabold"/>
            </a:endParaRPr>
          </a:p>
        </p:txBody>
      </p:sp>
      <p:sp>
        <p:nvSpPr>
          <p:cNvPr id="47" name="TextBox 46"/>
          <p:cNvSpPr txBox="1"/>
          <p:nvPr/>
        </p:nvSpPr>
        <p:spPr>
          <a:xfrm>
            <a:off x="9931400" y="5181600"/>
            <a:ext cx="1259671" cy="261610"/>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release</a:t>
            </a:r>
            <a:endParaRPr lang="en-US" sz="1200" dirty="0">
              <a:solidFill>
                <a:srgbClr val="74BF80"/>
              </a:solidFill>
              <a:latin typeface="Open Sans Extrabold"/>
              <a:cs typeface="Open Sans Extrabold"/>
            </a:endParaRPr>
          </a:p>
        </p:txBody>
      </p:sp>
      <p:sp>
        <p:nvSpPr>
          <p:cNvPr id="56" name="Left Brace 55"/>
          <p:cNvSpPr/>
          <p:nvPr/>
        </p:nvSpPr>
        <p:spPr bwMode="auto">
          <a:xfrm rot="10800000">
            <a:off x="4554013" y="3377195"/>
            <a:ext cx="196519" cy="2084807"/>
          </a:xfrm>
          <a:prstGeom prst="leftBrace">
            <a:avLst/>
          </a:prstGeom>
          <a:noFill/>
          <a:ln w="38100" cap="flat" cmpd="sng" algn="ctr">
            <a:solidFill>
              <a:srgbClr val="74BF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57" name="TextBox 56"/>
          <p:cNvSpPr txBox="1"/>
          <p:nvPr/>
        </p:nvSpPr>
        <p:spPr>
          <a:xfrm>
            <a:off x="4749800" y="4187327"/>
            <a:ext cx="1259671"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analysis &amp;</a:t>
            </a:r>
          </a:p>
          <a:p>
            <a:pPr algn="l"/>
            <a:r>
              <a:rPr lang="en-US" sz="1200" dirty="0" smtClean="0">
                <a:solidFill>
                  <a:srgbClr val="74BF80"/>
                </a:solidFill>
                <a:latin typeface="Open Sans Extrabold"/>
                <a:cs typeface="Open Sans Extrabold"/>
              </a:rPr>
              <a:t>elaboration</a:t>
            </a:r>
            <a:endParaRPr lang="en-US" sz="1200" dirty="0">
              <a:solidFill>
                <a:srgbClr val="74BF80"/>
              </a:solidFill>
              <a:latin typeface="Open Sans Extrabold"/>
              <a:cs typeface="Open Sans Extrabold"/>
            </a:endParaRPr>
          </a:p>
        </p:txBody>
      </p:sp>
      <p:sp>
        <p:nvSpPr>
          <p:cNvPr id="62" name="Bent Arrow 61"/>
          <p:cNvSpPr/>
          <p:nvPr/>
        </p:nvSpPr>
        <p:spPr bwMode="auto">
          <a:xfrm rot="5400000">
            <a:off x="8930620" y="3058182"/>
            <a:ext cx="1066798" cy="894038"/>
          </a:xfrm>
          <a:prstGeom prst="bentArrow">
            <a:avLst>
              <a:gd name="adj1" fmla="val 8231"/>
              <a:gd name="adj2" fmla="val 10168"/>
              <a:gd name="adj3" fmla="val 0"/>
              <a:gd name="adj4" fmla="val 4375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66" name="Oval 65"/>
          <p:cNvSpPr/>
          <p:nvPr/>
        </p:nvSpPr>
        <p:spPr bwMode="auto">
          <a:xfrm>
            <a:off x="9676800" y="41148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67" name="Bent Arrow 66"/>
          <p:cNvSpPr/>
          <p:nvPr/>
        </p:nvSpPr>
        <p:spPr bwMode="auto">
          <a:xfrm rot="16200000" flipV="1">
            <a:off x="9093200" y="5410200"/>
            <a:ext cx="761999" cy="914400"/>
          </a:xfrm>
          <a:prstGeom prst="bentArrow">
            <a:avLst>
              <a:gd name="adj1" fmla="val 10433"/>
              <a:gd name="adj2" fmla="val 15751"/>
              <a:gd name="adj3" fmla="val 17647"/>
              <a:gd name="adj4" fmla="val 4375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68" name="Bent Arrow 67"/>
          <p:cNvSpPr/>
          <p:nvPr/>
        </p:nvSpPr>
        <p:spPr bwMode="auto">
          <a:xfrm flipV="1">
            <a:off x="5892800" y="5428800"/>
            <a:ext cx="726159" cy="710200"/>
          </a:xfrm>
          <a:prstGeom prst="bentArrow">
            <a:avLst>
              <a:gd name="adj1" fmla="val 10433"/>
              <a:gd name="adj2" fmla="val 15751"/>
              <a:gd name="adj3" fmla="val 17647"/>
              <a:gd name="adj4" fmla="val 4375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70" name="Rectangle 69"/>
          <p:cNvSpPr/>
          <p:nvPr/>
        </p:nvSpPr>
        <p:spPr bwMode="auto">
          <a:xfrm>
            <a:off x="6502400" y="2971800"/>
            <a:ext cx="2895600" cy="76200"/>
          </a:xfrm>
          <a:prstGeom prst="rect">
            <a:avLst/>
          </a:prstGeom>
          <a:solidFill>
            <a:srgbClr val="000000"/>
          </a:solidFill>
          <a:ln>
            <a:noFill/>
          </a:ln>
        </p:spPr>
        <p:txBody>
          <a:bodyPr lIns="457200" tIns="228600" rIns="457200" bIns="228600" rtlCol="0" anchor="ctr"/>
          <a:lstStyle/>
          <a:p>
            <a:pPr algn="ctr">
              <a:lnSpc>
                <a:spcPct val="100000"/>
              </a:lnSpc>
            </a:pPr>
            <a:endParaRPr lang="en-US" dirty="0" smtClean="0">
              <a:solidFill>
                <a:schemeClr val="tx1"/>
              </a:solidFill>
              <a:ea typeface="ＭＳ Ｐゴシック" charset="0"/>
            </a:endParaRPr>
          </a:p>
        </p:txBody>
      </p:sp>
      <p:sp>
        <p:nvSpPr>
          <p:cNvPr id="7" name="Circular Arrow 6"/>
          <p:cNvSpPr/>
          <p:nvPr/>
        </p:nvSpPr>
        <p:spPr bwMode="auto">
          <a:xfrm rot="13812073" flipV="1">
            <a:off x="5876067" y="5165305"/>
            <a:ext cx="696345" cy="692134"/>
          </a:xfrm>
          <a:prstGeom prst="circularArrow">
            <a:avLst>
              <a:gd name="adj1" fmla="val 12500"/>
              <a:gd name="adj2" fmla="val 1142319"/>
              <a:gd name="adj3" fmla="val 20457681"/>
              <a:gd name="adj4" fmla="val 1318108"/>
              <a:gd name="adj5" fmla="val 1250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71" name="TextBox 70"/>
          <p:cNvSpPr txBox="1"/>
          <p:nvPr/>
        </p:nvSpPr>
        <p:spPr>
          <a:xfrm>
            <a:off x="9931400" y="4114800"/>
            <a:ext cx="1259671" cy="261610"/>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retrospective</a:t>
            </a:r>
            <a:endParaRPr lang="en-US" sz="1200" dirty="0">
              <a:solidFill>
                <a:srgbClr val="74BF80"/>
              </a:solidFill>
              <a:latin typeface="Open Sans Extrabold"/>
              <a:cs typeface="Open Sans Extrabold"/>
            </a:endParaRPr>
          </a:p>
        </p:txBody>
      </p:sp>
      <p:sp>
        <p:nvSpPr>
          <p:cNvPr id="75" name="Right Arrow 74"/>
          <p:cNvSpPr/>
          <p:nvPr/>
        </p:nvSpPr>
        <p:spPr bwMode="auto">
          <a:xfrm rot="16200000">
            <a:off x="9460800" y="4697094"/>
            <a:ext cx="695020" cy="140033"/>
          </a:xfrm>
          <a:prstGeom prst="rightArrow">
            <a:avLst>
              <a:gd name="adj1" fmla="val 50000"/>
              <a:gd name="adj2" fmla="val 70406"/>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76" name="TextBox 75"/>
          <p:cNvSpPr txBox="1"/>
          <p:nvPr/>
        </p:nvSpPr>
        <p:spPr>
          <a:xfrm>
            <a:off x="8026400" y="2590800"/>
            <a:ext cx="1704165" cy="289823"/>
          </a:xfrm>
          <a:prstGeom prst="rect">
            <a:avLst/>
          </a:prstGeom>
          <a:noFill/>
        </p:spPr>
        <p:txBody>
          <a:bodyPr wrap="square" rtlCol="0">
            <a:spAutoFit/>
          </a:bodyPr>
          <a:lstStyle/>
          <a:p>
            <a:pPr algn="ctr"/>
            <a:r>
              <a:rPr lang="en-US" sz="1400" i="1" dirty="0" smtClean="0">
                <a:solidFill>
                  <a:srgbClr val="595959"/>
                </a:solidFill>
                <a:latin typeface="Open Sans"/>
                <a:cs typeface="Open Sans"/>
              </a:rPr>
              <a:t>each iteration</a:t>
            </a:r>
            <a:endParaRPr lang="en-US" sz="1400" i="1" dirty="0">
              <a:solidFill>
                <a:srgbClr val="595959"/>
              </a:solidFill>
              <a:latin typeface="Open Sans"/>
              <a:cs typeface="Open Sans"/>
            </a:endParaRPr>
          </a:p>
        </p:txBody>
      </p:sp>
      <p:sp>
        <p:nvSpPr>
          <p:cNvPr id="35" name="Oval 34"/>
          <p:cNvSpPr/>
          <p:nvPr/>
        </p:nvSpPr>
        <p:spPr bwMode="auto">
          <a:xfrm>
            <a:off x="5816600" y="5334001"/>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53" name="Oval 52"/>
          <p:cNvSpPr/>
          <p:nvPr/>
        </p:nvSpPr>
        <p:spPr bwMode="auto">
          <a:xfrm>
            <a:off x="8407400" y="43434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54" name="TextBox 53"/>
          <p:cNvSpPr txBox="1"/>
          <p:nvPr/>
        </p:nvSpPr>
        <p:spPr>
          <a:xfrm>
            <a:off x="8712200" y="4114800"/>
            <a:ext cx="990600"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test </a:t>
            </a:r>
            <a:br>
              <a:rPr lang="en-US" sz="1200" dirty="0" smtClean="0">
                <a:solidFill>
                  <a:srgbClr val="74BF80"/>
                </a:solidFill>
                <a:latin typeface="Open Sans Extrabold"/>
                <a:cs typeface="Open Sans Extrabold"/>
              </a:rPr>
            </a:br>
            <a:r>
              <a:rPr lang="en-US" sz="1200" dirty="0" smtClean="0">
                <a:solidFill>
                  <a:srgbClr val="74BF80"/>
                </a:solidFill>
                <a:latin typeface="Open Sans Extrabold"/>
                <a:cs typeface="Open Sans Extrabold"/>
              </a:rPr>
              <a:t>handover</a:t>
            </a:r>
            <a:endParaRPr lang="en-US" sz="1200" dirty="0">
              <a:solidFill>
                <a:srgbClr val="74BF80"/>
              </a:solidFill>
              <a:latin typeface="Open Sans Extrabold"/>
              <a:cs typeface="Open Sans Extrabold"/>
            </a:endParaRPr>
          </a:p>
        </p:txBody>
      </p:sp>
    </p:spTree>
    <p:extLst>
      <p:ext uri="{BB962C8B-B14F-4D97-AF65-F5344CB8AC3E}">
        <p14:creationId xmlns:p14="http://schemas.microsoft.com/office/powerpoint/2010/main" val="3325693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7346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Planning and tracking</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152</a:t>
            </a:fld>
            <a:endParaRPr lang="en-US"/>
          </a:p>
        </p:txBody>
      </p:sp>
    </p:spTree>
    <p:extLst>
      <p:ext uri="{BB962C8B-B14F-4D97-AF65-F5344CB8AC3E}">
        <p14:creationId xmlns:p14="http://schemas.microsoft.com/office/powerpoint/2010/main" val="622529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wall</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153</a:t>
            </a:fld>
            <a:endParaRPr lang="en-US"/>
          </a:p>
        </p:txBody>
      </p:sp>
      <p:pic>
        <p:nvPicPr>
          <p:cNvPr id="4" name="Picture 3" descr="mingle-kanban.jpg"/>
          <p:cNvPicPr>
            <a:picLocks noChangeAspect="1"/>
          </p:cNvPicPr>
          <p:nvPr/>
        </p:nvPicPr>
        <p:blipFill>
          <a:blip r:embed="rId2"/>
          <a:stretch>
            <a:fillRect/>
          </a:stretch>
        </p:blipFill>
        <p:spPr>
          <a:xfrm>
            <a:off x="239084" y="2170215"/>
            <a:ext cx="12511716" cy="6364185"/>
          </a:xfrm>
          <a:prstGeom prst="rect">
            <a:avLst/>
          </a:prstGeom>
        </p:spPr>
      </p:pic>
      <p:sp>
        <p:nvSpPr>
          <p:cNvPr id="5" name="Right Arrow 4"/>
          <p:cNvSpPr/>
          <p:nvPr/>
        </p:nvSpPr>
        <p:spPr bwMode="auto">
          <a:xfrm>
            <a:off x="2235200" y="8763000"/>
            <a:ext cx="8077200" cy="762000"/>
          </a:xfrm>
          <a:prstGeom prst="rightArrow">
            <a:avLst/>
          </a:prstGeom>
          <a:gradFill flip="none" rotWithShape="1">
            <a:gsLst>
              <a:gs pos="0">
                <a:srgbClr val="F7B507"/>
              </a:gs>
              <a:gs pos="100000">
                <a:srgbClr val="FFFFFF"/>
              </a:gs>
            </a:gsLst>
            <a:lin ang="0" scaled="1"/>
            <a:tileRect/>
          </a:gradFill>
          <a:ln w="1587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smtClean="0">
              <a:ln>
                <a:noFill/>
              </a:ln>
              <a:solidFill>
                <a:srgbClr val="292929"/>
              </a:solidFill>
              <a:effectLst/>
              <a:latin typeface="Arial" charset="0"/>
              <a:cs typeface="Arial" charset="0"/>
            </a:endParaRPr>
          </a:p>
        </p:txBody>
      </p:sp>
    </p:spTree>
    <p:extLst>
      <p:ext uri="{BB962C8B-B14F-4D97-AF65-F5344CB8AC3E}">
        <p14:creationId xmlns:p14="http://schemas.microsoft.com/office/powerpoint/2010/main" val="35426717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 down</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154</a:t>
            </a:fld>
            <a:endParaRPr lang="en-US"/>
          </a:p>
        </p:txBody>
      </p:sp>
      <p:pic>
        <p:nvPicPr>
          <p:cNvPr id="4" name="Picture 3"/>
          <p:cNvPicPr>
            <a:picLocks noChangeAspect="1"/>
          </p:cNvPicPr>
          <p:nvPr/>
        </p:nvPicPr>
        <p:blipFill>
          <a:blip r:embed="rId2"/>
          <a:stretch>
            <a:fillRect/>
          </a:stretch>
        </p:blipFill>
        <p:spPr>
          <a:xfrm>
            <a:off x="254000" y="1885950"/>
            <a:ext cx="12536924" cy="6877050"/>
          </a:xfrm>
          <a:prstGeom prst="rect">
            <a:avLst/>
          </a:prstGeom>
        </p:spPr>
      </p:pic>
    </p:spTree>
    <p:extLst>
      <p:ext uri="{BB962C8B-B14F-4D97-AF65-F5344CB8AC3E}">
        <p14:creationId xmlns:p14="http://schemas.microsoft.com/office/powerpoint/2010/main" val="41850974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 up</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155</a:t>
            </a:fld>
            <a:endParaRPr lang="en-US"/>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2057400"/>
            <a:ext cx="11260347"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82592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156</a:t>
            </a:fld>
            <a:endParaRPr lang="en-US"/>
          </a:p>
        </p:txBody>
      </p:sp>
      <p:pic>
        <p:nvPicPr>
          <p:cNvPr id="4" name="Picture 3"/>
          <p:cNvPicPr>
            <a:picLocks noChangeAspect="1"/>
          </p:cNvPicPr>
          <p:nvPr/>
        </p:nvPicPr>
        <p:blipFill>
          <a:blip r:embed="rId2"/>
          <a:stretch>
            <a:fillRect/>
          </a:stretch>
        </p:blipFill>
        <p:spPr>
          <a:xfrm>
            <a:off x="406400" y="2286000"/>
            <a:ext cx="12184795" cy="6781800"/>
          </a:xfrm>
          <a:prstGeom prst="rect">
            <a:avLst/>
          </a:prstGeom>
        </p:spPr>
      </p:pic>
    </p:spTree>
    <p:extLst>
      <p:ext uri="{BB962C8B-B14F-4D97-AF65-F5344CB8AC3E}">
        <p14:creationId xmlns:p14="http://schemas.microsoft.com/office/powerpoint/2010/main" val="2440972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Derive a Planning Velocity</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584708932"/>
              </p:ext>
            </p:extLst>
          </p:nvPr>
        </p:nvGraphicFramePr>
        <p:xfrm>
          <a:off x="1300163" y="2265363"/>
          <a:ext cx="11704637" cy="7335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a:latin typeface="+mj-lt"/>
              </a:rPr>
              <a:t>Accuracy</a:t>
            </a:r>
          </a:p>
        </p:txBody>
      </p:sp>
      <p:sp>
        <p:nvSpPr>
          <p:cNvPr id="16" name="TextBox 15"/>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a:latin typeface="+mj-lt"/>
              </a:rPr>
              <a:t>Effort/Time</a:t>
            </a:r>
          </a:p>
        </p:txBody>
      </p:sp>
      <p:cxnSp>
        <p:nvCxnSpPr>
          <p:cNvPr id="10" name="Straight Connector 9"/>
          <p:cNvCxnSpPr/>
          <p:nvPr/>
        </p:nvCxnSpPr>
        <p:spPr bwMode="auto">
          <a:xfrm rot="16200000" flipH="1">
            <a:off x="3391978" y="4071759"/>
            <a:ext cx="5109312" cy="2330731"/>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177436791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long will the project take?</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158</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mj-lt"/>
              <a:buAutoNum type="arabicPeriod"/>
            </a:pPr>
            <a:r>
              <a:rPr lang="en-US" sz="3200" dirty="0" smtClean="0"/>
              <a:t>Run Velocity Planning games</a:t>
            </a:r>
          </a:p>
          <a:p>
            <a:pPr marL="571500" indent="-571500">
              <a:spcBef>
                <a:spcPts val="0"/>
              </a:spcBef>
              <a:spcAft>
                <a:spcPts val="1200"/>
              </a:spcAft>
              <a:buClr>
                <a:srgbClr val="00AA5B"/>
              </a:buClr>
              <a:buSzPct val="100000"/>
              <a:buFont typeface="+mj-lt"/>
              <a:buAutoNum type="arabicPeriod"/>
            </a:pPr>
            <a:r>
              <a:rPr lang="en-US" sz="3200" dirty="0" smtClean="0"/>
              <a:t>Find the total number of story points</a:t>
            </a:r>
          </a:p>
          <a:p>
            <a:pPr marL="571500" indent="-571500">
              <a:spcBef>
                <a:spcPts val="0"/>
              </a:spcBef>
              <a:spcAft>
                <a:spcPts val="1200"/>
              </a:spcAft>
              <a:buClr>
                <a:srgbClr val="00AA5B"/>
              </a:buClr>
              <a:buSzPct val="100000"/>
              <a:buFont typeface="+mj-lt"/>
              <a:buAutoNum type="arabicPeriod"/>
            </a:pPr>
            <a:r>
              <a:rPr lang="en-US" sz="3200" dirty="0" smtClean="0"/>
              <a:t>Find raw velocity </a:t>
            </a:r>
            <a:r>
              <a:rPr lang="en-US" sz="3200" dirty="0"/>
              <a:t>per iteration</a:t>
            </a:r>
            <a:br>
              <a:rPr lang="en-US" sz="3200" dirty="0"/>
            </a:br>
            <a:r>
              <a:rPr lang="en-US" sz="3200" i="1" dirty="0" smtClean="0"/>
              <a:t>estimated velocity per </a:t>
            </a:r>
            <a:r>
              <a:rPr lang="en-US" sz="3200" i="1" dirty="0"/>
              <a:t>p</a:t>
            </a:r>
            <a:r>
              <a:rPr lang="en-US" sz="3200" i="1" dirty="0" smtClean="0"/>
              <a:t>air </a:t>
            </a:r>
            <a:r>
              <a:rPr lang="en-US" sz="3200" i="1" dirty="0"/>
              <a:t>X </a:t>
            </a:r>
            <a:r>
              <a:rPr lang="en-US" sz="3200" i="1" dirty="0" smtClean="0"/>
              <a:t>steady state pairs</a:t>
            </a:r>
          </a:p>
          <a:p>
            <a:pPr marL="571500" indent="-571500">
              <a:spcBef>
                <a:spcPts val="0"/>
              </a:spcBef>
              <a:spcAft>
                <a:spcPts val="1200"/>
              </a:spcAft>
              <a:buClr>
                <a:srgbClr val="00AA5B"/>
              </a:buClr>
              <a:buSzPct val="100000"/>
              <a:buFont typeface="+mj-lt"/>
              <a:buAutoNum type="arabicPeriod"/>
            </a:pPr>
            <a:r>
              <a:rPr lang="en-US" sz="3200" dirty="0" smtClean="0"/>
              <a:t>Find number of iterations</a:t>
            </a:r>
            <a:r>
              <a:rPr lang="en-US" sz="3200" i="1" dirty="0" smtClean="0"/>
              <a:t/>
            </a:r>
            <a:br>
              <a:rPr lang="en-US" sz="3200" i="1" dirty="0" smtClean="0"/>
            </a:br>
            <a:r>
              <a:rPr lang="en-US" sz="3200" i="1" dirty="0" smtClean="0"/>
              <a:t>total number of story points / estimated velocity</a:t>
            </a:r>
          </a:p>
          <a:p>
            <a:pPr marL="571500" indent="-571500">
              <a:spcBef>
                <a:spcPts val="0"/>
              </a:spcBef>
              <a:spcAft>
                <a:spcPts val="1200"/>
              </a:spcAft>
              <a:buClr>
                <a:srgbClr val="00AA5B"/>
              </a:buClr>
              <a:buSzPct val="100000"/>
              <a:buFont typeface="+mj-lt"/>
              <a:buAutoNum type="arabicPeriod"/>
            </a:pPr>
            <a:endParaRPr lang="en-US" sz="3200" dirty="0"/>
          </a:p>
        </p:txBody>
      </p:sp>
    </p:spTree>
    <p:extLst>
      <p:ext uri="{BB962C8B-B14F-4D97-AF65-F5344CB8AC3E}">
        <p14:creationId xmlns:p14="http://schemas.microsoft.com/office/powerpoint/2010/main" val="3288113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velocity</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159</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220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1625600" y="3276600"/>
            <a:ext cx="9220200" cy="54102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7234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aterfall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143000"/>
            <a:ext cx="11374616" cy="7175500"/>
          </a:xfrm>
          <a:prstGeom prst="rect">
            <a:avLst/>
          </a:prstGeom>
        </p:spPr>
      </p:pic>
      <p:sp>
        <p:nvSpPr>
          <p:cNvPr id="22529" name="Rectangle 1"/>
          <p:cNvSpPr>
            <a:spLocks noGrp="1" noChangeArrowheads="1"/>
          </p:cNvSpPr>
          <p:nvPr>
            <p:ph type="title"/>
          </p:nvPr>
        </p:nvSpPr>
        <p:spPr>
          <a:xfrm>
            <a:off x="1244600" y="673100"/>
            <a:ext cx="10515600" cy="723900"/>
          </a:xfrm>
        </p:spPr>
        <p:txBody>
          <a:bodyPr/>
          <a:lstStyle/>
          <a:p>
            <a:pPr eaLnBrk="1" hangingPunct="1">
              <a:defRPr/>
            </a:pPr>
            <a:r>
              <a:rPr lang="en-US" dirty="0" smtClean="0"/>
              <a:t>The “waterfall” diagram</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16</a:t>
            </a:fld>
            <a:endParaRPr lang="en-US"/>
          </a:p>
        </p:txBody>
      </p:sp>
      <p:sp>
        <p:nvSpPr>
          <p:cNvPr id="14" name="Rectangle 2"/>
          <p:cNvSpPr>
            <a:spLocks noGrp="1" noChangeArrowheads="1"/>
          </p:cNvSpPr>
          <p:nvPr>
            <p:ph idx="4294967295"/>
          </p:nvPr>
        </p:nvSpPr>
        <p:spPr>
          <a:xfrm>
            <a:off x="381000" y="8458200"/>
            <a:ext cx="12242800" cy="901700"/>
          </a:xfrm>
        </p:spPr>
        <p:txBody>
          <a:bodyPr/>
          <a:lstStyle/>
          <a:p>
            <a:pPr marL="0" indent="0">
              <a:buNone/>
            </a:pPr>
            <a:r>
              <a:rPr lang="en-US" sz="1600" dirty="0" smtClean="0"/>
              <a:t>[1] Royce</a:t>
            </a:r>
            <a:r>
              <a:rPr lang="en-US" sz="1600" dirty="0"/>
              <a:t>, </a:t>
            </a:r>
            <a:r>
              <a:rPr lang="en-US" sz="1600" dirty="0" smtClean="0"/>
              <a:t>Winston. </a:t>
            </a:r>
            <a:r>
              <a:rPr lang="en-US" sz="1600" dirty="0"/>
              <a:t>"Managing the Development of Large Software Systems", Proceedings of IEEE WESCON26 (August): 1–</a:t>
            </a:r>
            <a:r>
              <a:rPr lang="en-US" sz="1600" dirty="0" smtClean="0"/>
              <a:t>9. 1970.</a:t>
            </a:r>
            <a:r>
              <a:rPr lang="en-US" sz="1600" dirty="0"/>
              <a:t/>
            </a:r>
            <a:br>
              <a:rPr lang="en-US" sz="1600" dirty="0"/>
            </a:br>
            <a:r>
              <a:rPr lang="en-US" sz="1600" dirty="0" smtClean="0"/>
              <a:t>[2] Bell</a:t>
            </a:r>
            <a:r>
              <a:rPr lang="en-US" sz="1600" dirty="0"/>
              <a:t>, Thomas E., and T. A. Thayer. </a:t>
            </a:r>
            <a:r>
              <a:rPr lang="en-US" sz="1600" dirty="0" smtClean="0"/>
              <a:t>"Software </a:t>
            </a:r>
            <a:r>
              <a:rPr lang="en-US" sz="1600" dirty="0"/>
              <a:t>requirements: Are they really a problem</a:t>
            </a:r>
            <a:r>
              <a:rPr lang="en-US" sz="1600" dirty="0" smtClean="0"/>
              <a:t>?”, </a:t>
            </a:r>
            <a:r>
              <a:rPr lang="en-US" sz="1600" dirty="0"/>
              <a:t>Proceedings of the 2nd international conference on Software engineering. IEEE Computer Society Press, 1976.</a:t>
            </a:r>
          </a:p>
          <a:p>
            <a:pPr marL="0" indent="0" algn="ctr">
              <a:buNone/>
            </a:pPr>
            <a:endParaRPr lang="en-US" sz="4400" dirty="0" smtClean="0"/>
          </a:p>
        </p:txBody>
      </p:sp>
    </p:spTree>
    <p:extLst>
      <p:ext uri="{BB962C8B-B14F-4D97-AF65-F5344CB8AC3E}">
        <p14:creationId xmlns:p14="http://schemas.microsoft.com/office/powerpoint/2010/main" val="7581807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a:t>
            </a:r>
            <a:r>
              <a:rPr lang="en-US" dirty="0"/>
              <a:t>Risk</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160</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Content Placeholder 5"/>
          <p:cNvSpPr txBox="1">
            <a:spLocks/>
          </p:cNvSpPr>
          <p:nvPr/>
        </p:nvSpPr>
        <p:spPr>
          <a:xfrm>
            <a:off x="2235200" y="1920240"/>
            <a:ext cx="8610600" cy="975360"/>
          </a:xfrm>
          <a:prstGeom prst="rect">
            <a:avLst/>
          </a:prstGeom>
        </p:spPr>
        <p:txBody>
          <a:bodyPr>
            <a:noAutofit/>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r>
              <a:rPr lang="en-US" sz="2800" dirty="0" smtClean="0"/>
              <a:t>Calculate with lower end of the velocity estimate, or to account for risks.</a:t>
            </a:r>
            <a:endParaRPr lang="en-US" sz="2800" b="1" dirty="0"/>
          </a:p>
        </p:txBody>
      </p:sp>
      <p:cxnSp>
        <p:nvCxnSpPr>
          <p:cNvPr id="26" name="Straight Connector 25"/>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flipV="1">
            <a:off x="1625600" y="3276600"/>
            <a:ext cx="9982200" cy="54102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flipV="1">
            <a:off x="1625600" y="3276600"/>
            <a:ext cx="8382000" cy="54102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630206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ramp up</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161</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3911600" y="3276600"/>
            <a:ext cx="7696200" cy="48006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Content Placeholder 5"/>
          <p:cNvSpPr txBox="1">
            <a:spLocks/>
          </p:cNvSpPr>
          <p:nvPr/>
        </p:nvSpPr>
        <p:spPr>
          <a:xfrm>
            <a:off x="2235200" y="1920240"/>
            <a:ext cx="9372600" cy="975360"/>
          </a:xfrm>
          <a:prstGeom prst="rect">
            <a:avLst/>
          </a:prstGeom>
        </p:spPr>
        <p:txBody>
          <a:bodyPr>
            <a:noAutofit/>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r>
              <a:rPr lang="en-US" sz="2800" dirty="0"/>
              <a:t>Account for the team (as a steady-state whole) will take a couple of iterations to get up to full (estimated) </a:t>
            </a:r>
            <a:r>
              <a:rPr lang="en-US" sz="2800" dirty="0" smtClean="0"/>
              <a:t>velocity.</a:t>
            </a:r>
            <a:endParaRPr lang="en-US" sz="2800" dirty="0"/>
          </a:p>
        </p:txBody>
      </p:sp>
      <p:cxnSp>
        <p:nvCxnSpPr>
          <p:cNvPr id="27" name="Straight Connector 26"/>
          <p:cNvCxnSpPr/>
          <p:nvPr/>
        </p:nvCxnSpPr>
        <p:spPr bwMode="auto">
          <a:xfrm flipV="1">
            <a:off x="3378200" y="3276600"/>
            <a:ext cx="6629400" cy="4724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8077200"/>
            <a:ext cx="2286000" cy="6096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8001000"/>
            <a:ext cx="1676400" cy="685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1367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onboarding</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162</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5130800" y="3276600"/>
            <a:ext cx="6477000" cy="4495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Content Placeholder 5"/>
          <p:cNvSpPr txBox="1">
            <a:spLocks/>
          </p:cNvSpPr>
          <p:nvPr/>
        </p:nvSpPr>
        <p:spPr>
          <a:xfrm>
            <a:off x="2235200" y="1920240"/>
            <a:ext cx="9372600" cy="975360"/>
          </a:xfrm>
          <a:prstGeom prst="rect">
            <a:avLst/>
          </a:prstGeom>
        </p:spPr>
        <p:txBody>
          <a:bodyPr>
            <a:noAutofit/>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r>
              <a:rPr lang="en-US" sz="2400" dirty="0"/>
              <a:t>Depending on size of team, not all developers may start on the first day. May need to adjust further to match velocity to onboarding.</a:t>
            </a:r>
          </a:p>
        </p:txBody>
      </p:sp>
      <p:cxnSp>
        <p:nvCxnSpPr>
          <p:cNvPr id="27" name="Straight Connector 26"/>
          <p:cNvCxnSpPr/>
          <p:nvPr/>
        </p:nvCxnSpPr>
        <p:spPr bwMode="auto">
          <a:xfrm flipV="1">
            <a:off x="4673600" y="3276600"/>
            <a:ext cx="5334000" cy="4343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7772400"/>
            <a:ext cx="3505200" cy="914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7620000"/>
            <a:ext cx="2971800" cy="1066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832049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Time-off</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163</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5130800" y="6096000"/>
            <a:ext cx="2514600" cy="1676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flipV="1">
            <a:off x="4673600" y="6096000"/>
            <a:ext cx="1828800" cy="15240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7772400"/>
            <a:ext cx="3505200" cy="914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7620000"/>
            <a:ext cx="2971800" cy="1066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6502400" y="5334000"/>
            <a:ext cx="1905000" cy="7620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flipV="1">
            <a:off x="7645400" y="5334000"/>
            <a:ext cx="2209800" cy="7620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flipV="1">
            <a:off x="8407400" y="3276600"/>
            <a:ext cx="1524000" cy="2057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flipV="1">
            <a:off x="9855200" y="3276600"/>
            <a:ext cx="1752600" cy="2057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9880016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Non-development time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164</a:t>
            </a:fld>
            <a:endParaRPr lang="en-US"/>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5130800" y="6096000"/>
            <a:ext cx="2514600" cy="16764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flipV="1">
            <a:off x="4673600" y="6096000"/>
            <a:ext cx="1828800" cy="15240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7772400"/>
            <a:ext cx="3505200" cy="9144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7620000"/>
            <a:ext cx="2971800" cy="10668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6502400" y="5334000"/>
            <a:ext cx="1905000" cy="7620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flipV="1">
            <a:off x="7645400" y="5410200"/>
            <a:ext cx="1676400" cy="6858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flipV="1">
            <a:off x="8407400" y="3276600"/>
            <a:ext cx="1524000" cy="20574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flipV="1">
            <a:off x="9321800" y="3276600"/>
            <a:ext cx="1752600" cy="21336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Rectangle 8"/>
          <p:cNvSpPr>
            <a:spLocks noChangeArrowheads="1"/>
          </p:cNvSpPr>
          <p:nvPr/>
        </p:nvSpPr>
        <p:spPr bwMode="auto">
          <a:xfrm>
            <a:off x="254000" y="3276600"/>
            <a:ext cx="1371600" cy="762000"/>
          </a:xfrm>
          <a:prstGeom prst="rect">
            <a:avLst/>
          </a:prstGeom>
          <a:solidFill>
            <a:srgbClr val="FD8A08"/>
          </a:solidFill>
          <a:ln w="9525" algn="ctr">
            <a:noFill/>
            <a:round/>
            <a:headEnd/>
            <a:tailEnd/>
          </a:ln>
        </p:spPr>
        <p:txBody>
          <a:bodyPr anchor="ctr"/>
          <a:lstStyle/>
          <a:p>
            <a:pPr eaLnBrk="0" hangingPunct="0"/>
            <a:r>
              <a:rPr lang="en-AU" sz="1800" dirty="0" smtClean="0">
                <a:latin typeface="Open Sans"/>
                <a:cs typeface="Open Sans"/>
              </a:rPr>
              <a:t>Inception</a:t>
            </a:r>
            <a:endParaRPr lang="en-AU" sz="1800" dirty="0">
              <a:latin typeface="Open Sans"/>
              <a:cs typeface="Open Sans"/>
            </a:endParaRPr>
          </a:p>
        </p:txBody>
      </p:sp>
      <p:sp>
        <p:nvSpPr>
          <p:cNvPr id="34" name="Rectangle 8"/>
          <p:cNvSpPr>
            <a:spLocks noChangeArrowheads="1"/>
          </p:cNvSpPr>
          <p:nvPr/>
        </p:nvSpPr>
        <p:spPr bwMode="auto">
          <a:xfrm>
            <a:off x="11303000" y="3276600"/>
            <a:ext cx="1371600" cy="762000"/>
          </a:xfrm>
          <a:prstGeom prst="rect">
            <a:avLst/>
          </a:prstGeom>
          <a:solidFill>
            <a:srgbClr val="FD8A08"/>
          </a:solidFill>
          <a:ln w="9525" algn="ctr">
            <a:noFill/>
            <a:round/>
            <a:headEnd/>
            <a:tailEnd/>
          </a:ln>
        </p:spPr>
        <p:txBody>
          <a:bodyPr anchor="ctr"/>
          <a:lstStyle/>
          <a:p>
            <a:pPr eaLnBrk="0" hangingPunct="0"/>
            <a:r>
              <a:rPr lang="en-AU" sz="1800" dirty="0" smtClean="0">
                <a:latin typeface="Open Sans"/>
                <a:cs typeface="Open Sans"/>
              </a:rPr>
              <a:t>Training</a:t>
            </a:r>
            <a:endParaRPr lang="en-AU" sz="1800" dirty="0">
              <a:latin typeface="Open Sans"/>
              <a:cs typeface="Open Sans"/>
            </a:endParaRPr>
          </a:p>
        </p:txBody>
      </p:sp>
    </p:spTree>
    <p:extLst>
      <p:ext uri="{BB962C8B-B14F-4D97-AF65-F5344CB8AC3E}">
        <p14:creationId xmlns:p14="http://schemas.microsoft.com/office/powerpoint/2010/main" val="1288143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duotone>
              <a:prstClr val="black"/>
              <a:schemeClr val="accent4">
                <a:tint val="45000"/>
                <a:satMod val="400000"/>
              </a:schemeClr>
            </a:duotone>
          </a:blip>
          <a:stretch>
            <a:fillRect/>
          </a:stretch>
        </p:blipFill>
        <p:spPr>
          <a:xfrm>
            <a:off x="0" y="0"/>
            <a:ext cx="13004800" cy="9753600"/>
          </a:xfrm>
          <a:prstGeom prst="rect">
            <a:avLst/>
          </a:prstGeom>
        </p:spPr>
      </p:pic>
      <p:sp>
        <p:nvSpPr>
          <p:cNvPr id="6" name="Title 5"/>
          <p:cNvSpPr>
            <a:spLocks noGrp="1"/>
          </p:cNvSpPr>
          <p:nvPr>
            <p:ph type="title"/>
          </p:nvPr>
        </p:nvSpPr>
        <p:spPr/>
        <p:txBody>
          <a:bodyPr/>
          <a:lstStyle/>
          <a:p>
            <a:r>
              <a:rPr lang="en-US" dirty="0" smtClean="0"/>
              <a:t>The card wall</a:t>
            </a:r>
            <a:endParaRPr lang="en-US" dirty="0"/>
          </a:p>
        </p:txBody>
      </p:sp>
      <p:sp>
        <p:nvSpPr>
          <p:cNvPr id="7" name="Content Placeholder 6"/>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165</a:t>
            </a:fld>
            <a:endParaRPr lang="en-US"/>
          </a:p>
        </p:txBody>
      </p:sp>
    </p:spTree>
    <p:extLst>
      <p:ext uri="{BB962C8B-B14F-4D97-AF65-F5344CB8AC3E}">
        <p14:creationId xmlns:p14="http://schemas.microsoft.com/office/powerpoint/2010/main" val="192369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3938540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Wrapping up</a:t>
            </a:r>
            <a:br>
              <a:rPr lang="en-US" dirty="0" smtClean="0"/>
            </a:br>
            <a:r>
              <a:rPr lang="en-US" dirty="0" smtClean="0"/>
              <a:t>on the project life</a:t>
            </a:r>
            <a:endParaRPr lang="en-US" dirty="0"/>
          </a:p>
        </p:txBody>
      </p:sp>
      <p:sp>
        <p:nvSpPr>
          <p:cNvPr id="9" name="Content Placeholder 8"/>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167</a:t>
            </a:fld>
            <a:endParaRPr lang="en-US"/>
          </a:p>
        </p:txBody>
      </p:sp>
    </p:spTree>
    <p:extLst>
      <p:ext uri="{BB962C8B-B14F-4D97-AF65-F5344CB8AC3E}">
        <p14:creationId xmlns:p14="http://schemas.microsoft.com/office/powerpoint/2010/main" val="27241040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73100"/>
            <a:ext cx="13004800" cy="723900"/>
          </a:xfrm>
        </p:spPr>
        <p:txBody>
          <a:bodyPr/>
          <a:lstStyle/>
          <a:p>
            <a:r>
              <a:rPr lang="en-US" dirty="0" smtClean="0"/>
              <a:t>It starts with the inception…</a:t>
            </a:r>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794000"/>
            <a:ext cx="126365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1313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…And iterates</a:t>
            </a:r>
            <a:br>
              <a:rPr lang="en-US" dirty="0" smtClean="0"/>
            </a:br>
            <a:r>
              <a:rPr lang="en-US" dirty="0" smtClean="0"/>
              <a:t>throughout the project</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169</a:t>
            </a:fld>
            <a:endParaRPr lang="en-US"/>
          </a:p>
        </p:txBody>
      </p:sp>
      <p:pic>
        <p:nvPicPr>
          <p:cNvPr id="4" name="Picture 3" descr="co-sourced delivery-01.jpg"/>
          <p:cNvPicPr>
            <a:picLocks noChangeAspect="1"/>
          </p:cNvPicPr>
          <p:nvPr/>
        </p:nvPicPr>
        <p:blipFill rotWithShape="1">
          <a:blip r:embed="rId2">
            <a:extLst>
              <a:ext uri="{28A0092B-C50C-407E-A947-70E740481C1C}">
                <a14:useLocalDpi xmlns:a14="http://schemas.microsoft.com/office/drawing/2010/main" val="0"/>
              </a:ext>
            </a:extLst>
          </a:blip>
          <a:srcRect b="17924"/>
          <a:stretch/>
        </p:blipFill>
        <p:spPr>
          <a:xfrm>
            <a:off x="635000" y="1993433"/>
            <a:ext cx="11658600" cy="6617167"/>
          </a:xfrm>
          <a:prstGeom prst="rect">
            <a:avLst/>
          </a:prstGeom>
        </p:spPr>
      </p:pic>
    </p:spTree>
    <p:extLst>
      <p:ext uri="{BB962C8B-B14F-4D97-AF65-F5344CB8AC3E}">
        <p14:creationId xmlns:p14="http://schemas.microsoft.com/office/powerpoint/2010/main" val="3719297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waterfall release</a:t>
            </a:r>
            <a:endParaRPr lang="en-US" dirty="0"/>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17</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Tree>
    <p:extLst>
      <p:ext uri="{BB962C8B-B14F-4D97-AF65-F5344CB8AC3E}">
        <p14:creationId xmlns:p14="http://schemas.microsoft.com/office/powerpoint/2010/main" val="25321221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18</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35814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Deployment issues</a:t>
            </a:r>
            <a:endParaRPr lang="en-US" dirty="0">
              <a:solidFill>
                <a:schemeClr val="tx1"/>
              </a:solidFill>
              <a:ea typeface="ＭＳ Ｐゴシック" charset="0"/>
              <a:cs typeface="ＭＳ Ｐゴシック" charset="0"/>
            </a:endParaRPr>
          </a:p>
        </p:txBody>
      </p:sp>
      <p:sp>
        <p:nvSpPr>
          <p:cNvPr id="13" name="Oval Callout 3"/>
          <p:cNvSpPr>
            <a:spLocks noChangeArrowheads="1"/>
          </p:cNvSpPr>
          <p:nvPr/>
        </p:nvSpPr>
        <p:spPr bwMode="auto">
          <a:xfrm>
            <a:off x="10388600" y="4876800"/>
            <a:ext cx="2616200" cy="1066800"/>
          </a:xfrm>
          <a:prstGeom prst="wedgeEllipseCallout">
            <a:avLst>
              <a:gd name="adj1" fmla="val -73843"/>
              <a:gd name="adj2" fmla="val -12313"/>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Defects</a:t>
            </a:r>
            <a:endParaRPr lang="en-US" dirty="0">
              <a:solidFill>
                <a:schemeClr val="tx1"/>
              </a:solidFill>
              <a:ea typeface="ＭＳ Ｐゴシック" charset="0"/>
              <a:cs typeface="ＭＳ Ｐゴシック" charset="0"/>
            </a:endParaRPr>
          </a:p>
        </p:txBody>
      </p:sp>
      <p:sp>
        <p:nvSpPr>
          <p:cNvPr id="14" name="Oval Callout 3"/>
          <p:cNvSpPr>
            <a:spLocks noChangeArrowheads="1"/>
          </p:cNvSpPr>
          <p:nvPr/>
        </p:nvSpPr>
        <p:spPr bwMode="auto">
          <a:xfrm>
            <a:off x="9474200" y="6096000"/>
            <a:ext cx="2616200" cy="1066800"/>
          </a:xfrm>
          <a:prstGeom prst="wedgeEllipseCallout">
            <a:avLst>
              <a:gd name="adj1" fmla="val -51043"/>
              <a:gd name="adj2" fmla="val -8085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Product changes</a:t>
            </a:r>
            <a:endParaRPr lang="en-US"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4128168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19</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3" name="Oval Callout 3"/>
          <p:cNvSpPr>
            <a:spLocks noChangeArrowheads="1"/>
          </p:cNvSpPr>
          <p:nvPr/>
        </p:nvSpPr>
        <p:spPr bwMode="auto">
          <a:xfrm>
            <a:off x="10388600" y="4876800"/>
            <a:ext cx="2616200" cy="1066800"/>
          </a:xfrm>
          <a:prstGeom prst="wedgeEllipseCallout">
            <a:avLst>
              <a:gd name="adj1" fmla="val -73843"/>
              <a:gd name="adj2" fmla="val -12313"/>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Defects</a:t>
            </a:r>
            <a:endParaRPr lang="en-US" dirty="0">
              <a:solidFill>
                <a:schemeClr val="tx1"/>
              </a:solidFill>
              <a:ea typeface="ＭＳ Ｐゴシック" charset="0"/>
              <a:cs typeface="ＭＳ Ｐゴシック" charset="0"/>
            </a:endParaRPr>
          </a:p>
        </p:txBody>
      </p:sp>
      <p:pic>
        <p:nvPicPr>
          <p:cNvPr id="2" name="Picture 1" descr="Glyph Inventory 1_bug.jpg"/>
          <p:cNvPicPr>
            <a:picLocks noChangeAspect="1"/>
          </p:cNvPicPr>
          <p:nvPr/>
        </p:nvPicPr>
        <p:blipFill>
          <a:blip r:embed="rId3">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673600" y="5410200"/>
            <a:ext cx="659587" cy="659587"/>
          </a:xfrm>
          <a:prstGeom prst="rect">
            <a:avLst/>
          </a:prstGeom>
        </p:spPr>
      </p:pic>
      <p:pic>
        <p:nvPicPr>
          <p:cNvPr id="3" name="Picture 2"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419600"/>
            <a:ext cx="533399" cy="533399"/>
          </a:xfrm>
          <a:prstGeom prst="rect">
            <a:avLst/>
          </a:prstGeom>
        </p:spPr>
      </p:pic>
      <p:sp>
        <p:nvSpPr>
          <p:cNvPr id="22" name="Content Placeholder 1"/>
          <p:cNvSpPr txBox="1">
            <a:spLocks/>
          </p:cNvSpPr>
          <p:nvPr/>
        </p:nvSpPr>
        <p:spPr bwMode="auto">
          <a:xfrm>
            <a:off x="2997200" y="7391400"/>
            <a:ext cx="1600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smtClean="0"/>
              <a:t>1. Defects introduced</a:t>
            </a:r>
            <a:endParaRPr lang="en-US" sz="2400" dirty="0">
              <a:latin typeface="Open Sans"/>
              <a:cs typeface="Open Sans"/>
            </a:endParaRPr>
          </a:p>
        </p:txBody>
      </p:sp>
      <p:sp>
        <p:nvSpPr>
          <p:cNvPr id="23" name="Content Placeholder 1"/>
          <p:cNvSpPr txBox="1">
            <a:spLocks/>
          </p:cNvSpPr>
          <p:nvPr/>
        </p:nvSpPr>
        <p:spPr bwMode="auto">
          <a:xfrm>
            <a:off x="4597400" y="7391400"/>
            <a:ext cx="1600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a:t>2</a:t>
            </a:r>
            <a:r>
              <a:rPr lang="en-US" sz="2000" dirty="0" smtClean="0"/>
              <a:t>. Stuff built on top</a:t>
            </a:r>
            <a:endParaRPr lang="en-US" sz="2400" dirty="0">
              <a:latin typeface="Open Sans"/>
              <a:cs typeface="Open Sans"/>
            </a:endParaRPr>
          </a:p>
        </p:txBody>
      </p:sp>
      <p:pic>
        <p:nvPicPr>
          <p:cNvPr id="24" name="Picture 23"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953000"/>
            <a:ext cx="533399" cy="533399"/>
          </a:xfrm>
          <a:prstGeom prst="rect">
            <a:avLst/>
          </a:prstGeom>
        </p:spPr>
      </p:pic>
      <p:pic>
        <p:nvPicPr>
          <p:cNvPr id="25" name="Picture 24"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6019800"/>
            <a:ext cx="533399" cy="533399"/>
          </a:xfrm>
          <a:prstGeom prst="rect">
            <a:avLst/>
          </a:prstGeom>
        </p:spPr>
      </p:pic>
      <p:pic>
        <p:nvPicPr>
          <p:cNvPr id="26" name="Picture 25"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791200"/>
            <a:ext cx="533399" cy="533399"/>
          </a:xfrm>
          <a:prstGeom prst="rect">
            <a:avLst/>
          </a:prstGeom>
        </p:spPr>
      </p:pic>
      <p:pic>
        <p:nvPicPr>
          <p:cNvPr id="27" name="Picture 26"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257800"/>
            <a:ext cx="533399" cy="533399"/>
          </a:xfrm>
          <a:prstGeom prst="rect">
            <a:avLst/>
          </a:prstGeom>
        </p:spPr>
      </p:pic>
      <p:pic>
        <p:nvPicPr>
          <p:cNvPr id="28" name="Picture 27"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4724401"/>
            <a:ext cx="533399" cy="533399"/>
          </a:xfrm>
          <a:prstGeom prst="rect">
            <a:avLst/>
          </a:prstGeom>
        </p:spPr>
      </p:pic>
      <p:pic>
        <p:nvPicPr>
          <p:cNvPr id="29" name="Picture 28"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6601" y="5486399"/>
            <a:ext cx="533399" cy="533399"/>
          </a:xfrm>
          <a:prstGeom prst="rect">
            <a:avLst/>
          </a:prstGeom>
        </p:spPr>
      </p:pic>
      <p:pic>
        <p:nvPicPr>
          <p:cNvPr id="30" name="Picture 29"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6601" y="4953000"/>
            <a:ext cx="533399" cy="533399"/>
          </a:xfrm>
          <a:prstGeom prst="rect">
            <a:avLst/>
          </a:prstGeom>
        </p:spPr>
      </p:pic>
    </p:spTree>
    <p:extLst>
      <p:ext uri="{BB962C8B-B14F-4D97-AF65-F5344CB8AC3E}">
        <p14:creationId xmlns:p14="http://schemas.microsoft.com/office/powerpoint/2010/main" val="529011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dirty="0" smtClean="0"/>
              <a:t>Your trainers</a:t>
            </a:r>
            <a:endParaRPr lang="en-US" dirty="0" smtClean="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32879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20</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35814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Deployment issues</a:t>
            </a:r>
            <a:endParaRPr lang="en-US" dirty="0">
              <a:solidFill>
                <a:schemeClr val="tx1"/>
              </a:solidFill>
              <a:ea typeface="ＭＳ Ｐゴシック" charset="0"/>
              <a:cs typeface="ＭＳ Ｐゴシック" charset="0"/>
            </a:endParaRPr>
          </a:p>
        </p:txBody>
      </p:sp>
      <p:sp>
        <p:nvSpPr>
          <p:cNvPr id="22" name="Content Placeholder 1"/>
          <p:cNvSpPr txBox="1">
            <a:spLocks/>
          </p:cNvSpPr>
          <p:nvPr/>
        </p:nvSpPr>
        <p:spPr bwMode="auto">
          <a:xfrm>
            <a:off x="2997200" y="7391400"/>
            <a:ext cx="4724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000" dirty="0" err="1" smtClean="0"/>
              <a:t>Dev</a:t>
            </a:r>
            <a:r>
              <a:rPr lang="en-US" sz="2000" dirty="0"/>
              <a:t> </a:t>
            </a:r>
            <a:r>
              <a:rPr lang="en-US" sz="2000" dirty="0" smtClean="0"/>
              <a:t>/ Test </a:t>
            </a:r>
            <a:r>
              <a:rPr lang="en-US" sz="2000" dirty="0"/>
              <a:t>environments &amp; policies</a:t>
            </a:r>
            <a:endParaRPr lang="en-US" sz="2400" dirty="0">
              <a:latin typeface="Open Sans"/>
              <a:cs typeface="Open Sans"/>
            </a:endParaRPr>
          </a:p>
        </p:txBody>
      </p:sp>
      <p:sp>
        <p:nvSpPr>
          <p:cNvPr id="23" name="Content Placeholder 1"/>
          <p:cNvSpPr txBox="1">
            <a:spLocks/>
          </p:cNvSpPr>
          <p:nvPr/>
        </p:nvSpPr>
        <p:spPr bwMode="auto">
          <a:xfrm>
            <a:off x="7950200" y="7315200"/>
            <a:ext cx="2057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000" dirty="0"/>
              <a:t>Production environments &amp; policies</a:t>
            </a:r>
            <a:endParaRPr lang="en-US" sz="2400" dirty="0">
              <a:latin typeface="Open Sans"/>
              <a:cs typeface="Open Sans"/>
            </a:endParaRPr>
          </a:p>
        </p:txBody>
      </p:sp>
      <p:cxnSp>
        <p:nvCxnSpPr>
          <p:cNvPr id="15" name="Straight Connector 14"/>
          <p:cNvCxnSpPr/>
          <p:nvPr/>
        </p:nvCxnSpPr>
        <p:spPr bwMode="auto">
          <a:xfrm>
            <a:off x="2997200" y="7162800"/>
            <a:ext cx="4724400" cy="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29972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77216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79502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7950200" y="7162800"/>
            <a:ext cx="2057400" cy="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100076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33061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21</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40386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“But that is not what I wanted!"</a:t>
            </a:r>
            <a:endParaRPr lang="en-US" dirty="0">
              <a:solidFill>
                <a:schemeClr val="tx1"/>
              </a:solidFill>
              <a:ea typeface="ＭＳ Ｐゴシック" charset="0"/>
              <a:cs typeface="ＭＳ Ｐゴシック" charset="0"/>
            </a:endParaRPr>
          </a:p>
        </p:txBody>
      </p:sp>
      <p:pic>
        <p:nvPicPr>
          <p:cNvPr id="3" name="Picture 2"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419600"/>
            <a:ext cx="533399" cy="533399"/>
          </a:xfrm>
          <a:prstGeom prst="rect">
            <a:avLst/>
          </a:prstGeom>
        </p:spPr>
      </p:pic>
      <p:pic>
        <p:nvPicPr>
          <p:cNvPr id="24" name="Picture 23"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953000"/>
            <a:ext cx="533399" cy="533399"/>
          </a:xfrm>
          <a:prstGeom prst="rect">
            <a:avLst/>
          </a:prstGeom>
        </p:spPr>
      </p:pic>
      <p:pic>
        <p:nvPicPr>
          <p:cNvPr id="6" name="Picture 5"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5487000"/>
            <a:ext cx="532800" cy="532800"/>
          </a:xfrm>
          <a:prstGeom prst="rect">
            <a:avLst/>
          </a:prstGeom>
        </p:spPr>
      </p:pic>
      <p:sp>
        <p:nvSpPr>
          <p:cNvPr id="35" name="Oval Callout 3"/>
          <p:cNvSpPr>
            <a:spLocks noChangeArrowheads="1"/>
          </p:cNvSpPr>
          <p:nvPr/>
        </p:nvSpPr>
        <p:spPr bwMode="auto">
          <a:xfrm>
            <a:off x="9474200" y="6096000"/>
            <a:ext cx="2616200" cy="1066800"/>
          </a:xfrm>
          <a:prstGeom prst="wedgeEllipseCallout">
            <a:avLst>
              <a:gd name="adj1" fmla="val -51043"/>
              <a:gd name="adj2" fmla="val -8085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Product changes</a:t>
            </a:r>
            <a:endParaRPr lang="en-US" dirty="0">
              <a:solidFill>
                <a:schemeClr val="tx1"/>
              </a:solidFill>
              <a:ea typeface="ＭＳ Ｐゴシック" charset="0"/>
              <a:cs typeface="ＭＳ Ｐゴシック" charset="0"/>
            </a:endParaRPr>
          </a:p>
        </p:txBody>
      </p:sp>
      <p:pic>
        <p:nvPicPr>
          <p:cNvPr id="36" name="Picture 35"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6019800"/>
            <a:ext cx="532800" cy="532800"/>
          </a:xfrm>
          <a:prstGeom prst="rect">
            <a:avLst/>
          </a:prstGeom>
        </p:spPr>
      </p:pic>
      <p:pic>
        <p:nvPicPr>
          <p:cNvPr id="38" name="Picture 37"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4648200"/>
            <a:ext cx="532800" cy="532800"/>
          </a:xfrm>
          <a:prstGeom prst="rect">
            <a:avLst/>
          </a:prstGeom>
        </p:spPr>
      </p:pic>
      <p:pic>
        <p:nvPicPr>
          <p:cNvPr id="39" name="Picture 38"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5181000"/>
            <a:ext cx="532800" cy="532800"/>
          </a:xfrm>
          <a:prstGeom prst="rect">
            <a:avLst/>
          </a:prstGeom>
        </p:spPr>
      </p:pic>
      <p:pic>
        <p:nvPicPr>
          <p:cNvPr id="40" name="Picture 39"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4876800"/>
            <a:ext cx="532800" cy="532800"/>
          </a:xfrm>
          <a:prstGeom prst="rect">
            <a:avLst/>
          </a:prstGeom>
        </p:spPr>
      </p:pic>
      <p:pic>
        <p:nvPicPr>
          <p:cNvPr id="41" name="Picture 40"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5409600"/>
            <a:ext cx="532800" cy="532800"/>
          </a:xfrm>
          <a:prstGeom prst="rect">
            <a:avLst/>
          </a:prstGeom>
        </p:spPr>
      </p:pic>
      <p:pic>
        <p:nvPicPr>
          <p:cNvPr id="42" name="Picture 41"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715000"/>
            <a:ext cx="532800" cy="532800"/>
          </a:xfrm>
          <a:prstGeom prst="rect">
            <a:avLst/>
          </a:prstGeom>
        </p:spPr>
      </p:pic>
      <p:sp>
        <p:nvSpPr>
          <p:cNvPr id="43" name="Content Placeholder 1"/>
          <p:cNvSpPr txBox="1">
            <a:spLocks/>
          </p:cNvSpPr>
          <p:nvPr/>
        </p:nvSpPr>
        <p:spPr bwMode="auto">
          <a:xfrm>
            <a:off x="4597400" y="7391400"/>
            <a:ext cx="2133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smtClean="0"/>
              <a:t>Design decision implemented</a:t>
            </a:r>
            <a:endParaRPr lang="en-US" sz="2400" dirty="0">
              <a:latin typeface="Open Sans"/>
              <a:cs typeface="Open Sans"/>
            </a:endParaRPr>
          </a:p>
        </p:txBody>
      </p:sp>
      <p:sp>
        <p:nvSpPr>
          <p:cNvPr id="44" name="Content Placeholder 1"/>
          <p:cNvSpPr txBox="1">
            <a:spLocks/>
          </p:cNvSpPr>
          <p:nvPr/>
        </p:nvSpPr>
        <p:spPr bwMode="auto">
          <a:xfrm>
            <a:off x="7797800" y="7391400"/>
            <a:ext cx="2362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smtClean="0"/>
              <a:t>Design decision seen by users</a:t>
            </a:r>
            <a:endParaRPr lang="en-US" sz="2400" dirty="0">
              <a:latin typeface="Open Sans"/>
              <a:cs typeface="Open Sans"/>
            </a:endParaRPr>
          </a:p>
        </p:txBody>
      </p:sp>
    </p:spTree>
    <p:extLst>
      <p:ext uri="{BB962C8B-B14F-4D97-AF65-F5344CB8AC3E}">
        <p14:creationId xmlns:p14="http://schemas.microsoft.com/office/powerpoint/2010/main" val="418120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sp>
        <p:nvSpPr>
          <p:cNvPr id="4" name="Slide Number Placeholder 3"/>
          <p:cNvSpPr>
            <a:spLocks noGrp="1"/>
          </p:cNvSpPr>
          <p:nvPr>
            <p:ph type="sldNum" sz="quarter" idx="10"/>
          </p:nvPr>
        </p:nvSpPr>
        <p:spPr/>
        <p:txBody>
          <a:bodyPr/>
          <a:lstStyle/>
          <a:p>
            <a:pPr>
              <a:defRPr/>
            </a:pPr>
            <a:fld id="{CEF9D3E2-3262-F641-AB24-FF4A39ED94B6}" type="slidenum">
              <a:rPr lang="en-US" smtClean="0"/>
              <a:pPr>
                <a:defRPr/>
              </a:pPr>
              <a:t>22</a:t>
            </a:fld>
            <a:endParaRPr lang="en-US"/>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35814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Deployment issues</a:t>
            </a:r>
            <a:endParaRPr lang="en-US" dirty="0">
              <a:solidFill>
                <a:schemeClr val="tx1"/>
              </a:solidFill>
              <a:ea typeface="ＭＳ Ｐゴシック" charset="0"/>
              <a:cs typeface="ＭＳ Ｐゴシック" charset="0"/>
            </a:endParaRPr>
          </a:p>
        </p:txBody>
      </p:sp>
      <p:sp>
        <p:nvSpPr>
          <p:cNvPr id="13" name="Oval Callout 3"/>
          <p:cNvSpPr>
            <a:spLocks noChangeArrowheads="1"/>
          </p:cNvSpPr>
          <p:nvPr/>
        </p:nvSpPr>
        <p:spPr bwMode="auto">
          <a:xfrm>
            <a:off x="10388600" y="4876800"/>
            <a:ext cx="2616200" cy="1066800"/>
          </a:xfrm>
          <a:prstGeom prst="wedgeEllipseCallout">
            <a:avLst>
              <a:gd name="adj1" fmla="val -73843"/>
              <a:gd name="adj2" fmla="val -12313"/>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Defects</a:t>
            </a:r>
            <a:endParaRPr lang="en-US" dirty="0">
              <a:solidFill>
                <a:schemeClr val="tx1"/>
              </a:solidFill>
              <a:ea typeface="ＭＳ Ｐゴシック" charset="0"/>
              <a:cs typeface="ＭＳ Ｐゴシック" charset="0"/>
            </a:endParaRPr>
          </a:p>
        </p:txBody>
      </p:sp>
      <p:sp>
        <p:nvSpPr>
          <p:cNvPr id="14" name="Oval Callout 3"/>
          <p:cNvSpPr>
            <a:spLocks noChangeArrowheads="1"/>
          </p:cNvSpPr>
          <p:nvPr/>
        </p:nvSpPr>
        <p:spPr bwMode="auto">
          <a:xfrm>
            <a:off x="9474200" y="6096000"/>
            <a:ext cx="2616200" cy="1066800"/>
          </a:xfrm>
          <a:prstGeom prst="wedgeEllipseCallout">
            <a:avLst>
              <a:gd name="adj1" fmla="val -51043"/>
              <a:gd name="adj2" fmla="val -8085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Product changes</a:t>
            </a:r>
            <a:endParaRPr lang="en-US" dirty="0">
              <a:solidFill>
                <a:schemeClr val="tx1"/>
              </a:solidFill>
              <a:ea typeface="ＭＳ Ｐゴシック" charset="0"/>
              <a:cs typeface="ＭＳ Ｐゴシック" charset="0"/>
            </a:endParaRPr>
          </a:p>
        </p:txBody>
      </p:sp>
      <p:pic>
        <p:nvPicPr>
          <p:cNvPr id="15" name="Picture 14"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419600"/>
            <a:ext cx="533399" cy="533399"/>
          </a:xfrm>
          <a:prstGeom prst="rect">
            <a:avLst/>
          </a:prstGeom>
        </p:spPr>
      </p:pic>
      <p:pic>
        <p:nvPicPr>
          <p:cNvPr id="16" name="Picture 15"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953000"/>
            <a:ext cx="533399" cy="533399"/>
          </a:xfrm>
          <a:prstGeom prst="rect">
            <a:avLst/>
          </a:prstGeom>
        </p:spPr>
      </p:pic>
      <p:pic>
        <p:nvPicPr>
          <p:cNvPr id="17" name="Picture 16"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6019800"/>
            <a:ext cx="532800" cy="532800"/>
          </a:xfrm>
          <a:prstGeom prst="rect">
            <a:avLst/>
          </a:prstGeom>
        </p:spPr>
      </p:pic>
      <p:pic>
        <p:nvPicPr>
          <p:cNvPr id="18" name="Picture 17"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4648200"/>
            <a:ext cx="532800" cy="532800"/>
          </a:xfrm>
          <a:prstGeom prst="rect">
            <a:avLst/>
          </a:prstGeom>
        </p:spPr>
      </p:pic>
      <p:pic>
        <p:nvPicPr>
          <p:cNvPr id="19" name="Picture 18"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5181000"/>
            <a:ext cx="532800" cy="532800"/>
          </a:xfrm>
          <a:prstGeom prst="rect">
            <a:avLst/>
          </a:prstGeom>
        </p:spPr>
      </p:pic>
      <p:pic>
        <p:nvPicPr>
          <p:cNvPr id="20" name="Picture 19"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4876800"/>
            <a:ext cx="532800" cy="532800"/>
          </a:xfrm>
          <a:prstGeom prst="rect">
            <a:avLst/>
          </a:prstGeom>
        </p:spPr>
      </p:pic>
      <p:pic>
        <p:nvPicPr>
          <p:cNvPr id="21" name="Picture 20"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5409600"/>
            <a:ext cx="532800" cy="532800"/>
          </a:xfrm>
          <a:prstGeom prst="rect">
            <a:avLst/>
          </a:prstGeom>
        </p:spPr>
      </p:pic>
      <p:pic>
        <p:nvPicPr>
          <p:cNvPr id="22" name="Picture 21"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715000"/>
            <a:ext cx="532800" cy="532800"/>
          </a:xfrm>
          <a:prstGeom prst="rect">
            <a:avLst/>
          </a:prstGeom>
        </p:spPr>
      </p:pic>
      <p:pic>
        <p:nvPicPr>
          <p:cNvPr id="23" name="Picture 22" descr="Glyph Inventory 1_bug.jpg"/>
          <p:cNvPicPr>
            <a:picLocks noChangeAspect="1"/>
          </p:cNvPicPr>
          <p:nvPr/>
        </p:nvPicPr>
        <p:blipFill>
          <a:blip r:embed="rId5">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673600" y="5410200"/>
            <a:ext cx="659587" cy="659587"/>
          </a:xfrm>
          <a:prstGeom prst="rect">
            <a:avLst/>
          </a:prstGeom>
        </p:spPr>
      </p:pic>
    </p:spTree>
    <p:extLst>
      <p:ext uri="{BB962C8B-B14F-4D97-AF65-F5344CB8AC3E}">
        <p14:creationId xmlns:p14="http://schemas.microsoft.com/office/powerpoint/2010/main" val="605766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Agile Software development</a:t>
            </a:r>
            <a:endParaRPr lang="en-US" i="1"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23</a:t>
            </a:fld>
            <a:endParaRPr lang="en-US"/>
          </a:p>
        </p:txBody>
      </p:sp>
    </p:spTree>
    <p:extLst>
      <p:ext uri="{BB962C8B-B14F-4D97-AF65-F5344CB8AC3E}">
        <p14:creationId xmlns:p14="http://schemas.microsoft.com/office/powerpoint/2010/main" val="3717727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agile?</a:t>
            </a:r>
            <a:endParaRPr lang="en-US" i="1"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24</a:t>
            </a:fld>
            <a:endParaRPr lang="en-US"/>
          </a:p>
        </p:txBody>
      </p:sp>
    </p:spTree>
    <p:extLst>
      <p:ext uri="{BB962C8B-B14F-4D97-AF65-F5344CB8AC3E}">
        <p14:creationId xmlns:p14="http://schemas.microsoft.com/office/powerpoint/2010/main" val="2263412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082800" y="3559242"/>
            <a:ext cx="8839200" cy="2634567"/>
          </a:xfrm>
        </p:spPr>
        <p:txBody>
          <a:bodyPr/>
          <a:lstStyle/>
          <a:p>
            <a:r>
              <a:rPr lang="en-US" dirty="0" smtClean="0"/>
              <a:t>A way of building software that is all about planning for, and assuming </a:t>
            </a:r>
            <a:r>
              <a:rPr lang="en-US" b="1" dirty="0" smtClean="0"/>
              <a:t>change</a:t>
            </a:r>
            <a:endParaRPr lang="en-US" b="1" dirty="0"/>
          </a:p>
        </p:txBody>
      </p:sp>
      <p:sp>
        <p:nvSpPr>
          <p:cNvPr id="3" name="Slide Number Placeholder 2"/>
          <p:cNvSpPr>
            <a:spLocks noGrp="1"/>
          </p:cNvSpPr>
          <p:nvPr>
            <p:ph type="sldNum" sz="quarter" idx="12"/>
          </p:nvPr>
        </p:nvSpPr>
        <p:spPr/>
        <p:txBody>
          <a:bodyPr/>
          <a:lstStyle/>
          <a:p>
            <a:pPr>
              <a:defRPr/>
            </a:pPr>
            <a:fld id="{1207B570-2DB6-8E40-97FD-627C94FD301C}" type="slidenum">
              <a:rPr lang="en-US" smtClean="0"/>
              <a:pPr>
                <a:defRPr/>
              </a:pPr>
              <a:t>25</a:t>
            </a:fld>
            <a:endParaRPr lang="en-US"/>
          </a:p>
        </p:txBody>
      </p:sp>
    </p:spTree>
    <p:extLst>
      <p:ext uri="{BB962C8B-B14F-4D97-AF65-F5344CB8AC3E}">
        <p14:creationId xmlns:p14="http://schemas.microsoft.com/office/powerpoint/2010/main" val="10918933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26</a:t>
            </a:fld>
            <a:endParaRPr lang="en-US"/>
          </a:p>
        </p:txBody>
      </p:sp>
      <p:sp>
        <p:nvSpPr>
          <p:cNvPr id="6"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smtClean="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marL="0" lvl="2" indent="0" eaLnBrk="1" hangingPunct="1">
              <a:buNone/>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997167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27</a:t>
            </a:fld>
            <a:endParaRPr lang="en-US"/>
          </a:p>
        </p:txBody>
      </p:sp>
      <p:pic>
        <p:nvPicPr>
          <p:cNvPr id="2" name="Picture 1"/>
          <p:cNvPicPr>
            <a:picLocks noChangeAspect="1"/>
          </p:cNvPicPr>
          <p:nvPr/>
        </p:nvPicPr>
        <p:blipFill rotWithShape="1">
          <a:blip r:embed="rId3"/>
          <a:srcRect l="35386"/>
          <a:stretch/>
        </p:blipFill>
        <p:spPr>
          <a:xfrm>
            <a:off x="4356100" y="3416300"/>
            <a:ext cx="7861300" cy="2908300"/>
          </a:xfrm>
          <a:prstGeom prst="rect">
            <a:avLst/>
          </a:prstGeom>
        </p:spPr>
      </p:pic>
      <p:pic>
        <p:nvPicPr>
          <p:cNvPr id="11" name="Picture 10"/>
          <p:cNvPicPr>
            <a:picLocks noChangeAspect="1"/>
          </p:cNvPicPr>
          <p:nvPr/>
        </p:nvPicPr>
        <p:blipFill rotWithShape="1">
          <a:blip r:embed="rId3"/>
          <a:srcRect l="85839" t="7714" r="1844" b="13683"/>
          <a:stretch/>
        </p:blipFill>
        <p:spPr>
          <a:xfrm>
            <a:off x="2692400" y="3352800"/>
            <a:ext cx="1219200" cy="1447800"/>
          </a:xfrm>
          <a:prstGeom prst="cloudCallout">
            <a:avLst>
              <a:gd name="adj1" fmla="val -60805"/>
              <a:gd name="adj2" fmla="val 52160"/>
            </a:avLst>
          </a:prstGeom>
        </p:spPr>
      </p:pic>
      <p:sp>
        <p:nvSpPr>
          <p:cNvPr id="12" name="Rectangle 11"/>
          <p:cNvSpPr/>
          <p:nvPr/>
        </p:nvSpPr>
        <p:spPr bwMode="auto">
          <a:xfrm>
            <a:off x="2082800" y="2895600"/>
            <a:ext cx="1981200" cy="2590800"/>
          </a:xfrm>
          <a:prstGeom prst="rect">
            <a:avLst/>
          </a:prstGeom>
          <a:solidFill>
            <a:schemeClr val="bg1">
              <a:alpha val="50000"/>
            </a:schemeClr>
          </a:solidFill>
          <a:ln>
            <a:noFill/>
          </a:ln>
        </p:spPr>
        <p:txBody>
          <a:bodyPr lIns="457200" tIns="228600" rIns="457200" bIns="228600" rtlCol="0" anchor="ctr"/>
          <a:lstStyle/>
          <a:p>
            <a:pPr algn="ctr">
              <a:lnSpc>
                <a:spcPct val="100000"/>
              </a:lnSpc>
            </a:pPr>
            <a:endParaRPr lang="en-US" dirty="0" smtClean="0">
              <a:solidFill>
                <a:schemeClr val="tx1"/>
              </a:solidFill>
              <a:ea typeface="ＭＳ Ｐゴシック" charset="0"/>
            </a:endParaRPr>
          </a:p>
        </p:txBody>
      </p:sp>
      <p:pic>
        <p:nvPicPr>
          <p:cNvPr id="4" name="Picture 3" descr="Glyph Inventory 1_person-2.jp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9933" r="16283"/>
          <a:stretch/>
        </p:blipFill>
        <p:spPr>
          <a:xfrm>
            <a:off x="846667" y="5029200"/>
            <a:ext cx="1998133" cy="2149720"/>
          </a:xfrm>
          <a:prstGeom prst="rect">
            <a:avLst/>
          </a:prstGeom>
        </p:spPr>
      </p:pic>
    </p:spTree>
    <p:extLst>
      <p:ext uri="{BB962C8B-B14F-4D97-AF65-F5344CB8AC3E}">
        <p14:creationId xmlns:p14="http://schemas.microsoft.com/office/powerpoint/2010/main" val="13029682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28</a:t>
            </a:fld>
            <a:endParaRPr lang="en-US"/>
          </a:p>
        </p:txBody>
      </p:sp>
      <p:sp>
        <p:nvSpPr>
          <p:cNvPr id="4"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smtClean="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lvl="2" eaLnBrk="1" hangingPunct="1">
              <a:defRPr/>
            </a:pPr>
            <a:r>
              <a:rPr lang="en-US" sz="4800" b="1" dirty="0" smtClean="0">
                <a:latin typeface="Open Sans"/>
                <a:cs typeface="Open Sans"/>
              </a:rPr>
              <a:t>Iterative</a:t>
            </a:r>
            <a:r>
              <a:rPr lang="en-US" sz="3600" dirty="0"/>
              <a:t/>
            </a:r>
            <a:br>
              <a:rPr lang="en-US" sz="3600" dirty="0"/>
            </a:br>
            <a:r>
              <a:rPr lang="en-US" sz="3600" dirty="0" smtClean="0"/>
              <a:t>Multiple iterations and releases</a:t>
            </a:r>
            <a:endParaRPr lang="en-US" sz="4800" b="1" dirty="0">
              <a:latin typeface="Open Sans"/>
              <a:cs typeface="Open Sans"/>
            </a:endParaRPr>
          </a:p>
          <a:p>
            <a:pPr lvl="2" eaLnBrk="1" hangingPunct="1">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3633756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29</a:t>
            </a:fld>
            <a:endParaRPr lang="en-US"/>
          </a:p>
        </p:txBody>
      </p:sp>
      <p:pic>
        <p:nvPicPr>
          <p:cNvPr id="5" name="Picture 4"/>
          <p:cNvPicPr>
            <a:picLocks noChangeAspect="1"/>
          </p:cNvPicPr>
          <p:nvPr/>
        </p:nvPicPr>
        <p:blipFill rotWithShape="1">
          <a:blip r:embed="rId2"/>
          <a:srcRect l="37107" t="24646" r="1694" b="7978"/>
          <a:stretch/>
        </p:blipFill>
        <p:spPr>
          <a:xfrm>
            <a:off x="4825999" y="3183467"/>
            <a:ext cx="7958667" cy="3217334"/>
          </a:xfrm>
          <a:prstGeom prst="rect">
            <a:avLst/>
          </a:prstGeom>
        </p:spPr>
      </p:pic>
      <p:pic>
        <p:nvPicPr>
          <p:cNvPr id="7" name="Picture 6" descr="Glyph Inventory 1_person-2.jpg"/>
          <p:cNvPicPr>
            <a:picLocks noChangeAspect="1"/>
          </p:cNvPicPr>
          <p:nvPr/>
        </p:nvPicPr>
        <p:blipFill rotWithShape="1">
          <a:blip r:embed="rId3">
            <a:extLst>
              <a:ext uri="{28A0092B-C50C-407E-A947-70E740481C1C}">
                <a14:useLocalDpi xmlns:a14="http://schemas.microsoft.com/office/drawing/2010/main" val="0"/>
              </a:ext>
            </a:extLst>
          </a:blip>
          <a:srcRect t="9933" r="16283"/>
          <a:stretch/>
        </p:blipFill>
        <p:spPr>
          <a:xfrm>
            <a:off x="389467" y="5317880"/>
            <a:ext cx="1998133" cy="2149720"/>
          </a:xfrm>
          <a:prstGeom prst="rect">
            <a:avLst/>
          </a:prstGeom>
        </p:spPr>
      </p:pic>
      <p:sp>
        <p:nvSpPr>
          <p:cNvPr id="10" name="Cloud Callout 9"/>
          <p:cNvSpPr/>
          <p:nvPr/>
        </p:nvSpPr>
        <p:spPr bwMode="auto">
          <a:xfrm>
            <a:off x="1549400" y="3124200"/>
            <a:ext cx="2895600" cy="1600200"/>
          </a:xfrm>
          <a:prstGeom prst="cloudCallout">
            <a:avLst>
              <a:gd name="adj1" fmla="val -38962"/>
              <a:gd name="adj2" fmla="val 81548"/>
            </a:avLst>
          </a:prstGeom>
          <a:solidFill>
            <a:schemeClr val="bg2"/>
          </a:solidFill>
          <a:ln>
            <a:noFill/>
          </a:ln>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woman in pastoral setting </a:t>
            </a:r>
            <a:endParaRPr lang="en-US"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3739933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dirty="0" smtClean="0"/>
              <a:t>Kevin </a:t>
            </a:r>
            <a:r>
              <a:rPr lang="en-US" dirty="0" err="1" smtClean="0"/>
              <a:t>yeung</a:t>
            </a:r>
            <a:endParaRPr lang="en-US" dirty="0" smtClean="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02546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30</a:t>
            </a:fld>
            <a:endParaRPr lang="en-US"/>
          </a:p>
        </p:txBody>
      </p:sp>
      <p:sp>
        <p:nvSpPr>
          <p:cNvPr id="4"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lvl="2" eaLnBrk="1" hangingPunct="1">
              <a:defRPr/>
            </a:pPr>
            <a:r>
              <a:rPr lang="en-US" sz="4800" b="1" dirty="0" smtClean="0">
                <a:latin typeface="Open Sans"/>
                <a:cs typeface="Open Sans"/>
              </a:rPr>
              <a:t>Iterative</a:t>
            </a:r>
            <a:r>
              <a:rPr lang="en-US" sz="3600" dirty="0"/>
              <a:t/>
            </a:r>
            <a:br>
              <a:rPr lang="en-US" sz="3600" dirty="0"/>
            </a:br>
            <a:r>
              <a:rPr lang="en-US" sz="3600" dirty="0"/>
              <a:t>Multiple iterations and releases</a:t>
            </a:r>
            <a:endParaRPr lang="en-US" sz="3600" dirty="0" smtClean="0"/>
          </a:p>
          <a:p>
            <a:pPr lvl="2" eaLnBrk="1" hangingPunct="1">
              <a:defRPr/>
            </a:pPr>
            <a:r>
              <a:rPr lang="en-US" sz="4800" b="1" dirty="0">
                <a:latin typeface="Open Sans"/>
                <a:cs typeface="Open Sans"/>
              </a:rPr>
              <a:t>Adaptive</a:t>
            </a:r>
            <a:r>
              <a:rPr lang="en-US" sz="3600" dirty="0" smtClean="0"/>
              <a:t/>
            </a:r>
            <a:br>
              <a:rPr lang="en-US" sz="3600" dirty="0" smtClean="0"/>
            </a:br>
            <a:r>
              <a:rPr lang="en-US" sz="3600" dirty="0"/>
              <a:t>Incorporate feedback and changes to goals</a:t>
            </a:r>
            <a:br>
              <a:rPr lang="en-US" sz="3600" dirty="0"/>
            </a:br>
            <a:r>
              <a:rPr lang="en-US" sz="3600" dirty="0"/>
              <a:t>Lessons </a:t>
            </a:r>
            <a:r>
              <a:rPr lang="en-US" sz="3600" dirty="0" smtClean="0"/>
              <a:t>learned</a:t>
            </a:r>
          </a:p>
          <a:p>
            <a:pPr marL="0" lvl="2" indent="0" eaLnBrk="1" hangingPunct="1">
              <a:buNone/>
              <a:defRPr/>
            </a:pPr>
            <a:endParaRPr lang="en-US" sz="4800" b="1" dirty="0">
              <a:latin typeface="Open Sans"/>
              <a:cs typeface="Open Sans"/>
            </a:endParaRPr>
          </a:p>
          <a:p>
            <a:pPr lvl="2" eaLnBrk="1" hangingPunct="1">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2495000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31</a:t>
            </a:fld>
            <a:endParaRPr lang="en-US"/>
          </a:p>
        </p:txBody>
      </p:sp>
      <p:sp>
        <p:nvSpPr>
          <p:cNvPr id="5"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lvl="2" eaLnBrk="1" hangingPunct="1">
              <a:defRPr/>
            </a:pPr>
            <a:r>
              <a:rPr lang="en-US" sz="4800" b="1" dirty="0" smtClean="0">
                <a:latin typeface="Open Sans"/>
                <a:cs typeface="Open Sans"/>
              </a:rPr>
              <a:t>Iterative</a:t>
            </a:r>
            <a:r>
              <a:rPr lang="en-US" sz="3600" dirty="0"/>
              <a:t/>
            </a:r>
            <a:br>
              <a:rPr lang="en-US" sz="3600" dirty="0"/>
            </a:br>
            <a:r>
              <a:rPr lang="en-US" sz="3600" dirty="0"/>
              <a:t>Multiple iterations and releases</a:t>
            </a:r>
            <a:endParaRPr lang="en-US" sz="3600" dirty="0" smtClean="0"/>
          </a:p>
          <a:p>
            <a:pPr lvl="2" eaLnBrk="1" hangingPunct="1">
              <a:defRPr/>
            </a:pPr>
            <a:r>
              <a:rPr lang="en-US" sz="4800" b="1" dirty="0" smtClean="0">
                <a:latin typeface="Open Sans"/>
                <a:cs typeface="Open Sans"/>
              </a:rPr>
              <a:t>Adaptive</a:t>
            </a:r>
            <a:r>
              <a:rPr lang="en-US" sz="3600" dirty="0" smtClean="0"/>
              <a:t/>
            </a:r>
            <a:br>
              <a:rPr lang="en-US" sz="3600" dirty="0" smtClean="0"/>
            </a:br>
            <a:r>
              <a:rPr lang="en-US" sz="3600" dirty="0"/>
              <a:t>Incorporate feedback and changes to goals</a:t>
            </a:r>
            <a:br>
              <a:rPr lang="en-US" sz="3600" dirty="0"/>
            </a:br>
            <a:r>
              <a:rPr lang="en-US" sz="3600" dirty="0"/>
              <a:t>Lessons </a:t>
            </a:r>
            <a:r>
              <a:rPr lang="en-US" sz="3600" dirty="0" smtClean="0"/>
              <a:t>learned</a:t>
            </a:r>
          </a:p>
          <a:p>
            <a:pPr lvl="2" eaLnBrk="1" hangingPunct="1">
              <a:defRPr/>
            </a:pPr>
            <a:r>
              <a:rPr lang="en-US" sz="4800" b="1" dirty="0">
                <a:latin typeface="Open Sans"/>
                <a:cs typeface="Open Sans"/>
              </a:rPr>
              <a:t>Collaborative</a:t>
            </a:r>
          </a:p>
          <a:p>
            <a:pPr lvl="2" eaLnBrk="1" hangingPunct="1">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1350514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32</a:t>
            </a:fld>
            <a:endParaRPr lang="en-US"/>
          </a:p>
        </p:txBody>
      </p:sp>
      <p:pic>
        <p:nvPicPr>
          <p:cNvPr id="2" name="Picture 1" descr="Overlapping Shapes-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 y="304799"/>
            <a:ext cx="12975300" cy="9175351"/>
          </a:xfrm>
          <a:prstGeom prst="rect">
            <a:avLst/>
          </a:prstGeom>
        </p:spPr>
      </p:pic>
      <p:sp>
        <p:nvSpPr>
          <p:cNvPr id="6" name="Rectangle 2"/>
          <p:cNvSpPr txBox="1">
            <a:spLocks noChangeArrowheads="1"/>
          </p:cNvSpPr>
          <p:nvPr/>
        </p:nvSpPr>
        <p:spPr>
          <a:xfrm>
            <a:off x="4724400" y="2489200"/>
            <a:ext cx="33020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000" b="1" i="1" dirty="0" smtClean="0">
                <a:latin typeface="Open Sans Light"/>
                <a:cs typeface="Open Sans Light"/>
              </a:rPr>
              <a:t>Business</a:t>
            </a:r>
            <a:endParaRPr lang="en-US" sz="3600" i="1" dirty="0">
              <a:latin typeface="Open Sans Light"/>
              <a:cs typeface="Open Sans Light"/>
            </a:endParaRPr>
          </a:p>
        </p:txBody>
      </p:sp>
      <p:sp>
        <p:nvSpPr>
          <p:cNvPr id="7" name="Rectangle 2"/>
          <p:cNvSpPr txBox="1">
            <a:spLocks noChangeArrowheads="1"/>
          </p:cNvSpPr>
          <p:nvPr/>
        </p:nvSpPr>
        <p:spPr>
          <a:xfrm>
            <a:off x="2463800" y="5461000"/>
            <a:ext cx="33020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000" b="1" i="1" dirty="0" smtClean="0">
                <a:latin typeface="Open Sans Light"/>
                <a:cs typeface="Open Sans Light"/>
              </a:rPr>
              <a:t>Customer</a:t>
            </a:r>
            <a:endParaRPr lang="en-US" sz="3600" i="1" dirty="0">
              <a:latin typeface="Open Sans Light"/>
              <a:cs typeface="Open Sans Light"/>
            </a:endParaRPr>
          </a:p>
        </p:txBody>
      </p:sp>
      <p:sp>
        <p:nvSpPr>
          <p:cNvPr id="8" name="Rectangle 2"/>
          <p:cNvSpPr txBox="1">
            <a:spLocks noChangeArrowheads="1"/>
          </p:cNvSpPr>
          <p:nvPr/>
        </p:nvSpPr>
        <p:spPr>
          <a:xfrm>
            <a:off x="7035800" y="5410200"/>
            <a:ext cx="33020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000" b="1" i="1" dirty="0" smtClean="0">
                <a:latin typeface="Open Sans Light"/>
                <a:cs typeface="Open Sans Light"/>
              </a:rPr>
              <a:t>Technology</a:t>
            </a:r>
            <a:endParaRPr lang="en-US" sz="3600" i="1" dirty="0">
              <a:latin typeface="Open Sans Light"/>
              <a:cs typeface="Open Sans Light"/>
            </a:endParaRPr>
          </a:p>
        </p:txBody>
      </p:sp>
    </p:spTree>
    <p:extLst>
      <p:ext uri="{BB962C8B-B14F-4D97-AF65-F5344CB8AC3E}">
        <p14:creationId xmlns:p14="http://schemas.microsoft.com/office/powerpoint/2010/main" val="197888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51a.jpg"/>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13315" name="Rectangle 3"/>
          <p:cNvSpPr>
            <a:spLocks noGrp="1" noChangeArrowheads="1"/>
          </p:cNvSpPr>
          <p:nvPr>
            <p:ph type="title"/>
          </p:nvPr>
        </p:nvSpPr>
        <p:spPr/>
        <p:txBody>
          <a:bodyPr/>
          <a:lstStyle/>
          <a:p>
            <a:pPr>
              <a:defRPr/>
            </a:pPr>
            <a:r>
              <a:rPr lang="en-US" dirty="0" smtClean="0"/>
              <a:t>exercise</a:t>
            </a:r>
          </a:p>
        </p:txBody>
      </p:sp>
      <p:sp>
        <p:nvSpPr>
          <p:cNvPr id="13316" name="Rectangle 4"/>
          <p:cNvSpPr>
            <a:spLocks noGrp="1" noChangeArrowheads="1"/>
          </p:cNvSpPr>
          <p:nvPr>
            <p:ph idx="1"/>
          </p:nvPr>
        </p:nvSpPr>
        <p:spPr/>
        <p:txBody>
          <a:bodyPr/>
          <a:lstStyle/>
          <a:p>
            <a:pPr marL="0" indent="0" eaLnBrk="1" hangingPunct="1">
              <a:defRPr/>
            </a:pPr>
            <a:r>
              <a:rPr lang="en-US" dirty="0" smtClean="0"/>
              <a:t>Agile Manifesto</a:t>
            </a:r>
          </a:p>
        </p:txBody>
      </p:sp>
      <p:sp>
        <p:nvSpPr>
          <p:cNvPr id="6" name="Slide Number Placeholder 3"/>
          <p:cNvSpPr>
            <a:spLocks noGrp="1"/>
          </p:cNvSpPr>
          <p:nvPr>
            <p:ph type="sldNum" sz="quarter" idx="10"/>
          </p:nvPr>
        </p:nvSpPr>
        <p:spPr/>
        <p:txBody>
          <a:bodyPr/>
          <a:lstStyle/>
          <a:p>
            <a:pPr>
              <a:defRPr/>
            </a:pPr>
            <a:fld id="{B0817951-53A3-294D-B918-87F8BB19DF22}" type="slidenum">
              <a:rPr lang="en-US"/>
              <a:pPr>
                <a:defRPr/>
              </a:pPr>
              <a:t>33</a:t>
            </a:fld>
            <a:endParaRPr lang="en-US"/>
          </a:p>
        </p:txBody>
      </p:sp>
    </p:spTree>
    <p:extLst>
      <p:ext uri="{BB962C8B-B14F-4D97-AF65-F5344CB8AC3E}">
        <p14:creationId xmlns:p14="http://schemas.microsoft.com/office/powerpoint/2010/main" val="377619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Manifesto for agile software development</a:t>
            </a:r>
          </a:p>
        </p:txBody>
      </p:sp>
      <p:sp>
        <p:nvSpPr>
          <p:cNvPr id="15" name="Rectangle 14"/>
          <p:cNvSpPr>
            <a:spLocks noGrp="1" noChangeArrowheads="1"/>
          </p:cNvSpPr>
          <p:nvPr/>
        </p:nvSpPr>
        <p:spPr bwMode="auto">
          <a:xfrm>
            <a:off x="381000" y="1371600"/>
            <a:ext cx="12242800" cy="763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None/>
            </a:pPr>
            <a:endParaRPr lang="en-US" sz="4400" b="1" dirty="0" smtClean="0"/>
          </a:p>
          <a:p>
            <a:pPr marL="0" indent="0" algn="ctr">
              <a:buNone/>
            </a:pPr>
            <a:r>
              <a:rPr lang="en-US" sz="4400" b="1" dirty="0" smtClean="0"/>
              <a:t>Individuals </a:t>
            </a:r>
            <a:r>
              <a:rPr lang="en-US" sz="4400" b="1" dirty="0"/>
              <a:t>and interactions </a:t>
            </a:r>
            <a:r>
              <a:rPr lang="en-US" i="1" dirty="0"/>
              <a:t>over </a:t>
            </a:r>
            <a:r>
              <a:rPr lang="en-US" dirty="0"/>
              <a:t>processes and </a:t>
            </a:r>
            <a:r>
              <a:rPr lang="en-US" dirty="0" smtClean="0"/>
              <a:t>tools</a:t>
            </a:r>
          </a:p>
          <a:p>
            <a:pPr marL="0" indent="0" algn="ctr">
              <a:buNone/>
            </a:pPr>
            <a:r>
              <a:rPr lang="en-US" sz="4400" b="1" dirty="0" smtClean="0"/>
              <a:t>Working </a:t>
            </a:r>
            <a:r>
              <a:rPr lang="en-US" sz="4400" b="1" dirty="0"/>
              <a:t>software </a:t>
            </a:r>
            <a:r>
              <a:rPr lang="en-US" i="1" dirty="0"/>
              <a:t>over </a:t>
            </a:r>
            <a:r>
              <a:rPr lang="en-US" dirty="0"/>
              <a:t>comprehensive </a:t>
            </a:r>
            <a:r>
              <a:rPr lang="en-US" dirty="0" smtClean="0"/>
              <a:t>documentation</a:t>
            </a:r>
          </a:p>
          <a:p>
            <a:pPr marL="0" indent="0" algn="ctr">
              <a:buNone/>
            </a:pPr>
            <a:r>
              <a:rPr lang="en-US" sz="4400" b="1" dirty="0" smtClean="0"/>
              <a:t>Customer </a:t>
            </a:r>
            <a:r>
              <a:rPr lang="en-US" sz="4400" b="1" dirty="0"/>
              <a:t>collaboration </a:t>
            </a:r>
            <a:r>
              <a:rPr lang="en-US" i="1" dirty="0"/>
              <a:t>over </a:t>
            </a:r>
            <a:r>
              <a:rPr lang="en-US" dirty="0"/>
              <a:t>contract </a:t>
            </a:r>
            <a:r>
              <a:rPr lang="en-US" dirty="0" smtClean="0"/>
              <a:t>negotiation</a:t>
            </a:r>
          </a:p>
          <a:p>
            <a:pPr marL="0" indent="0" algn="ctr">
              <a:buNone/>
            </a:pPr>
            <a:r>
              <a:rPr lang="en-US" sz="4400" b="1" dirty="0" smtClean="0"/>
              <a:t>Responding </a:t>
            </a:r>
            <a:r>
              <a:rPr lang="en-US" sz="4400" b="1" dirty="0"/>
              <a:t>to change </a:t>
            </a:r>
            <a:r>
              <a:rPr lang="en-US" i="1" dirty="0"/>
              <a:t>over </a:t>
            </a:r>
            <a:r>
              <a:rPr lang="en-US" dirty="0"/>
              <a:t>following a plan</a:t>
            </a:r>
          </a:p>
          <a:p>
            <a:pPr marL="0" indent="0" algn="ctr">
              <a:buNone/>
            </a:pPr>
            <a:endParaRPr lang="en-US" dirty="0" smtClean="0"/>
          </a:p>
          <a:p>
            <a:pPr marL="0" indent="0" algn="ctr">
              <a:buNone/>
            </a:pPr>
            <a:r>
              <a:rPr lang="en-US" dirty="0" smtClean="0"/>
              <a:t>That </a:t>
            </a:r>
            <a:r>
              <a:rPr lang="en-US" dirty="0"/>
              <a:t>is, while there is value in the items on the right, we value the items on the left more.</a:t>
            </a:r>
          </a:p>
          <a:p>
            <a:pPr eaLnBrk="1" hangingPunct="1">
              <a:defRPr/>
            </a:pPr>
            <a:endParaRPr lang="en-US" dirty="0" smtClean="0"/>
          </a:p>
        </p:txBody>
      </p:sp>
    </p:spTree>
    <p:extLst>
      <p:ext uri="{BB962C8B-B14F-4D97-AF65-F5344CB8AC3E}">
        <p14:creationId xmlns:p14="http://schemas.microsoft.com/office/powerpoint/2010/main" val="718224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Twelve principles of agile software</a:t>
            </a:r>
          </a:p>
        </p:txBody>
      </p:sp>
      <p:sp>
        <p:nvSpPr>
          <p:cNvPr id="22530" name="Rectangle 2"/>
          <p:cNvSpPr>
            <a:spLocks noGrp="1" noChangeArrowheads="1"/>
          </p:cNvSpPr>
          <p:nvPr>
            <p:ph idx="1"/>
          </p:nvPr>
        </p:nvSpPr>
        <p:spPr/>
        <p:txBody>
          <a:bodyPr/>
          <a:lstStyle/>
          <a:p>
            <a:pPr marL="457200" indent="-457200">
              <a:buFont typeface="+mj-lt"/>
              <a:buAutoNum type="arabicPeriod"/>
            </a:pPr>
            <a:r>
              <a:rPr lang="en-US" sz="2400" b="1" dirty="0"/>
              <a:t>Priority 1: Satisfy customer via early, continuous, valuable delivery</a:t>
            </a:r>
          </a:p>
          <a:p>
            <a:pPr marL="457200" indent="-457200">
              <a:buFont typeface="+mj-lt"/>
              <a:buAutoNum type="arabicPeriod"/>
            </a:pPr>
            <a:r>
              <a:rPr lang="en-US" sz="2400" b="1" dirty="0"/>
              <a:t>Welcome changing requirements, even late in development</a:t>
            </a:r>
          </a:p>
          <a:p>
            <a:pPr marL="457200" indent="-457200">
              <a:buFont typeface="+mj-lt"/>
              <a:buAutoNum type="arabicPeriod"/>
            </a:pPr>
            <a:r>
              <a:rPr lang="en-US" sz="2400" b="1" dirty="0"/>
              <a:t>Deliver working software frequently</a:t>
            </a:r>
          </a:p>
          <a:p>
            <a:pPr marL="457200" indent="-457200">
              <a:buFont typeface="+mj-lt"/>
              <a:buAutoNum type="arabicPeriod"/>
            </a:pPr>
            <a:r>
              <a:rPr lang="en-US" sz="2400" b="1" dirty="0"/>
              <a:t>Business people and developers must work together</a:t>
            </a:r>
          </a:p>
          <a:p>
            <a:pPr marL="457200" indent="-457200">
              <a:buFont typeface="+mj-lt"/>
              <a:buAutoNum type="arabicPeriod"/>
            </a:pPr>
            <a:r>
              <a:rPr lang="en-US" sz="2400" b="1" dirty="0"/>
              <a:t>Build projects around motivated individuals.</a:t>
            </a:r>
          </a:p>
          <a:p>
            <a:pPr marL="457200" indent="-457200">
              <a:buFont typeface="+mj-lt"/>
              <a:buAutoNum type="arabicPeriod"/>
            </a:pPr>
            <a:r>
              <a:rPr lang="en-US" sz="2400" b="1" dirty="0"/>
              <a:t>Face-to-face conversation is most effective way to communicate.</a:t>
            </a:r>
          </a:p>
          <a:p>
            <a:pPr marL="457200" indent="-457200">
              <a:buFont typeface="+mj-lt"/>
              <a:buAutoNum type="arabicPeriod"/>
            </a:pPr>
            <a:r>
              <a:rPr lang="en-US" sz="2400" b="1" dirty="0"/>
              <a:t>Working software is the primary measure of progress.</a:t>
            </a:r>
          </a:p>
          <a:p>
            <a:pPr marL="457200" indent="-457200">
              <a:buFont typeface="+mj-lt"/>
              <a:buAutoNum type="arabicPeriod"/>
            </a:pPr>
            <a:r>
              <a:rPr lang="en-US" sz="2400" b="1" dirty="0"/>
              <a:t>Agile processes promote sustainable development. </a:t>
            </a:r>
          </a:p>
          <a:p>
            <a:pPr marL="457200" indent="-457200">
              <a:buFont typeface="+mj-lt"/>
              <a:buAutoNum type="arabicPeriod"/>
            </a:pPr>
            <a:r>
              <a:rPr lang="en-US" sz="2400" b="1" dirty="0"/>
              <a:t>Continuous attention to technical excellence and good design</a:t>
            </a:r>
          </a:p>
          <a:p>
            <a:pPr marL="457200" indent="-457200">
              <a:buFont typeface="+mj-lt"/>
              <a:buAutoNum type="arabicPeriod"/>
            </a:pPr>
            <a:r>
              <a:rPr lang="en-US" sz="2400" b="1" dirty="0"/>
              <a:t>Simplicity (art of maximizing the amount of work not done)</a:t>
            </a:r>
          </a:p>
          <a:p>
            <a:pPr marL="457200" indent="-457200">
              <a:buFont typeface="+mj-lt"/>
              <a:buAutoNum type="arabicPeriod"/>
            </a:pPr>
            <a:r>
              <a:rPr lang="en-US" sz="2400" b="1" dirty="0"/>
              <a:t>Emergent design and requirements from self-organizing teams</a:t>
            </a:r>
          </a:p>
          <a:p>
            <a:pPr marL="457200" indent="-457200">
              <a:buFont typeface="+mj-lt"/>
              <a:buAutoNum type="arabicPeriod"/>
            </a:pPr>
            <a:r>
              <a:rPr lang="en-US" sz="2400" b="1" dirty="0"/>
              <a:t>Regular reflection on how to become more effective</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35</a:t>
            </a:fld>
            <a:endParaRPr lang="en-US"/>
          </a:p>
        </p:txBody>
      </p:sp>
    </p:spTree>
    <p:extLst>
      <p:ext uri="{BB962C8B-B14F-4D97-AF65-F5344CB8AC3E}">
        <p14:creationId xmlns:p14="http://schemas.microsoft.com/office/powerpoint/2010/main" val="573649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INTRODUCTion</a:t>
            </a:r>
            <a:r>
              <a:rPr lang="en-US" dirty="0" smtClean="0"/>
              <a:t> TO agile</a:t>
            </a:r>
            <a:endParaRPr lang="en-US" i="1"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36</a:t>
            </a:fld>
            <a:endParaRPr lang="en-US"/>
          </a:p>
        </p:txBody>
      </p:sp>
    </p:spTree>
    <p:extLst>
      <p:ext uri="{BB962C8B-B14F-4D97-AF65-F5344CB8AC3E}">
        <p14:creationId xmlns:p14="http://schemas.microsoft.com/office/powerpoint/2010/main" val="2364607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AC2269"/>
                </a:solidFill>
              </a:rPr>
              <a:t>OUR APPROACH</a:t>
            </a:r>
            <a:endParaRPr lang="en-US" dirty="0">
              <a:solidFill>
                <a:srgbClr val="AC2269"/>
              </a:solidFill>
            </a:endParaRPr>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37</a:t>
            </a:fld>
            <a:endParaRPr lang="en-US"/>
          </a:p>
        </p:txBody>
      </p:sp>
      <p:pic>
        <p:nvPicPr>
          <p:cNvPr id="50" name="Picture 7" descr="1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171" y="4267201"/>
            <a:ext cx="292735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itle 1"/>
          <p:cNvSpPr txBox="1">
            <a:spLocks/>
          </p:cNvSpPr>
          <p:nvPr/>
        </p:nvSpPr>
        <p:spPr bwMode="auto">
          <a:xfrm>
            <a:off x="6045200" y="5486402"/>
            <a:ext cx="25146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100000"/>
              </a:lnSpc>
            </a:pPr>
            <a:r>
              <a:rPr lang="en-US" sz="1600" i="1" dirty="0">
                <a:solidFill>
                  <a:srgbClr val="AC2269"/>
                </a:solidFill>
                <a:latin typeface="Open Sans Semibold" charset="0"/>
                <a:ea typeface="ヒラギノ角ゴ ProN W6" charset="0"/>
                <a:cs typeface="ヒラギノ角ゴ ProN W6" charset="0"/>
                <a:sym typeface="Open Sans Extrabold" charset="0"/>
              </a:rPr>
              <a:t>Continuous Design</a:t>
            </a:r>
          </a:p>
          <a:p>
            <a:pPr>
              <a:lnSpc>
                <a:spcPct val="100000"/>
              </a:lnSpc>
            </a:pPr>
            <a:r>
              <a:rPr lang="en-US" sz="1600" i="1" dirty="0">
                <a:solidFill>
                  <a:srgbClr val="AC2269"/>
                </a:solidFill>
                <a:latin typeface="Open Sans Semibold" charset="0"/>
                <a:ea typeface="ヒラギノ角ゴ ProN W6" charset="0"/>
                <a:cs typeface="ヒラギノ角ゴ ProN W6" charset="0"/>
                <a:sym typeface="Open Sans Extrabold" charset="0"/>
              </a:rPr>
              <a:t>Continuous Delivery</a:t>
            </a:r>
          </a:p>
        </p:txBody>
      </p:sp>
      <p:pic>
        <p:nvPicPr>
          <p:cNvPr id="52" name="Picture 3" descr="11-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4587876"/>
            <a:ext cx="8509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 descr="11-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32063" y="4806950"/>
            <a:ext cx="990601" cy="83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6" descr="11-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68801" y="5056188"/>
            <a:ext cx="1058863"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11-5.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466263" y="4900614"/>
            <a:ext cx="53975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11-6.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37864" y="5030789"/>
            <a:ext cx="99853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74863" y="5430839"/>
            <a:ext cx="246062"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0"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1588" y="5430839"/>
            <a:ext cx="244474"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1"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40388" y="5430839"/>
            <a:ext cx="244474"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2"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304463" y="5430839"/>
            <a:ext cx="246062"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itle 1"/>
          <p:cNvSpPr txBox="1">
            <a:spLocks/>
          </p:cNvSpPr>
          <p:nvPr/>
        </p:nvSpPr>
        <p:spPr>
          <a:xfrm>
            <a:off x="254000" y="34671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3600" dirty="0">
                <a:solidFill>
                  <a:srgbClr val="AC2269"/>
                </a:solidFill>
              </a:rPr>
              <a:t>discover</a:t>
            </a:r>
          </a:p>
        </p:txBody>
      </p:sp>
      <p:sp>
        <p:nvSpPr>
          <p:cNvPr id="62" name="Title 1"/>
          <p:cNvSpPr txBox="1">
            <a:spLocks/>
          </p:cNvSpPr>
          <p:nvPr/>
        </p:nvSpPr>
        <p:spPr>
          <a:xfrm>
            <a:off x="1066800" y="5791201"/>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lnSpc>
                <a:spcPct val="80000"/>
              </a:lnSpc>
              <a:defRPr/>
            </a:pPr>
            <a:r>
              <a:rPr lang="en-US" sz="1600" spc="0" dirty="0">
                <a:solidFill>
                  <a:srgbClr val="AC2269"/>
                </a:solidFill>
              </a:rPr>
              <a:t>Business,</a:t>
            </a:r>
          </a:p>
          <a:p>
            <a:pPr>
              <a:lnSpc>
                <a:spcPct val="80000"/>
              </a:lnSpc>
              <a:defRPr/>
            </a:pPr>
            <a:r>
              <a:rPr lang="en-US" sz="1600" spc="0" dirty="0">
                <a:solidFill>
                  <a:srgbClr val="AC2269"/>
                </a:solidFill>
              </a:rPr>
              <a:t>technology</a:t>
            </a:r>
          </a:p>
          <a:p>
            <a:pPr>
              <a:lnSpc>
                <a:spcPct val="80000"/>
              </a:lnSpc>
              <a:defRPr/>
            </a:pPr>
            <a:r>
              <a:rPr lang="en-US" sz="1600" spc="0" dirty="0">
                <a:solidFill>
                  <a:srgbClr val="AC2269"/>
                </a:solidFill>
              </a:rPr>
              <a:t>And product</a:t>
            </a:r>
          </a:p>
          <a:p>
            <a:pPr>
              <a:lnSpc>
                <a:spcPct val="80000"/>
              </a:lnSpc>
              <a:defRPr/>
            </a:pPr>
            <a:r>
              <a:rPr lang="en-US" sz="1600" spc="0" dirty="0">
                <a:solidFill>
                  <a:srgbClr val="AC2269"/>
                </a:solidFill>
              </a:rPr>
              <a:t>leaders</a:t>
            </a:r>
          </a:p>
        </p:txBody>
      </p:sp>
      <p:sp>
        <p:nvSpPr>
          <p:cNvPr id="63" name="Title 1"/>
          <p:cNvSpPr txBox="1">
            <a:spLocks/>
          </p:cNvSpPr>
          <p:nvPr/>
        </p:nvSpPr>
        <p:spPr>
          <a:xfrm>
            <a:off x="8534400" y="33909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3600" dirty="0">
                <a:solidFill>
                  <a:srgbClr val="AC2269"/>
                </a:solidFill>
              </a:rPr>
              <a:t>deliver</a:t>
            </a:r>
          </a:p>
        </p:txBody>
      </p:sp>
      <p:sp>
        <p:nvSpPr>
          <p:cNvPr id="64" name="Title 1"/>
          <p:cNvSpPr txBox="1">
            <a:spLocks/>
          </p:cNvSpPr>
          <p:nvPr/>
        </p:nvSpPr>
        <p:spPr>
          <a:xfrm>
            <a:off x="4571999" y="34290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3600" dirty="0">
                <a:solidFill>
                  <a:srgbClr val="AC2269"/>
                </a:solidFill>
              </a:rPr>
              <a:t>experiment</a:t>
            </a:r>
          </a:p>
        </p:txBody>
      </p:sp>
      <p:sp>
        <p:nvSpPr>
          <p:cNvPr id="65" name="Title 1"/>
          <p:cNvSpPr txBox="1">
            <a:spLocks/>
          </p:cNvSpPr>
          <p:nvPr/>
        </p:nvSpPr>
        <p:spPr>
          <a:xfrm>
            <a:off x="9144000" y="5029200"/>
            <a:ext cx="1193801" cy="304801"/>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i="1" spc="0" dirty="0" err="1">
                <a:solidFill>
                  <a:srgbClr val="AC2269"/>
                </a:solidFill>
              </a:rPr>
              <a:t>mvP</a:t>
            </a:r>
            <a:endParaRPr lang="en-US" sz="1400" i="1" spc="0" dirty="0">
              <a:solidFill>
                <a:srgbClr val="AC2269"/>
              </a:solidFill>
            </a:endParaRPr>
          </a:p>
        </p:txBody>
      </p:sp>
      <p:sp>
        <p:nvSpPr>
          <p:cNvPr id="66" name="Title 1"/>
          <p:cNvSpPr txBox="1">
            <a:spLocks/>
          </p:cNvSpPr>
          <p:nvPr/>
        </p:nvSpPr>
        <p:spPr>
          <a:xfrm>
            <a:off x="8763000" y="5562600"/>
            <a:ext cx="1955800" cy="342901"/>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i="1" spc="0" dirty="0" err="1">
                <a:solidFill>
                  <a:srgbClr val="AC2269"/>
                </a:solidFill>
              </a:rPr>
              <a:t>mvP</a:t>
            </a:r>
            <a:endParaRPr lang="en-US" sz="1400" i="1" spc="0" dirty="0">
              <a:solidFill>
                <a:srgbClr val="AC2269"/>
              </a:solidFill>
            </a:endParaRPr>
          </a:p>
        </p:txBody>
      </p:sp>
      <p:sp>
        <p:nvSpPr>
          <p:cNvPr id="67" name="Title 1"/>
          <p:cNvSpPr txBox="1">
            <a:spLocks/>
          </p:cNvSpPr>
          <p:nvPr/>
        </p:nvSpPr>
        <p:spPr>
          <a:xfrm>
            <a:off x="8763000" y="6096001"/>
            <a:ext cx="1955800" cy="4572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i="1" spc="0" dirty="0" err="1">
                <a:solidFill>
                  <a:srgbClr val="AC2269"/>
                </a:solidFill>
              </a:rPr>
              <a:t>mvP</a:t>
            </a:r>
            <a:endParaRPr lang="en-US" sz="1400" i="1" spc="0" dirty="0">
              <a:solidFill>
                <a:srgbClr val="AC2269"/>
              </a:solidFill>
            </a:endParaRPr>
          </a:p>
        </p:txBody>
      </p:sp>
      <p:sp>
        <p:nvSpPr>
          <p:cNvPr id="68" name="Title 1"/>
          <p:cNvSpPr txBox="1">
            <a:spLocks/>
          </p:cNvSpPr>
          <p:nvPr/>
        </p:nvSpPr>
        <p:spPr bwMode="auto">
          <a:xfrm>
            <a:off x="2844800" y="5410200"/>
            <a:ext cx="398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70000"/>
              </a:lnSpc>
            </a:pPr>
            <a:r>
              <a:rPr lang="en-US" sz="1400" i="1" dirty="0">
                <a:solidFill>
                  <a:srgbClr val="AC2269"/>
                </a:solidFill>
                <a:latin typeface="Open Sans Extrabold" charset="0"/>
                <a:ea typeface="ヒラギノ角ゴ ProN W6" charset="0"/>
                <a:cs typeface="ヒラギノ角ゴ ProN W6" charset="0"/>
                <a:sym typeface="Open Sans Extrabold" charset="0"/>
              </a:rPr>
              <a:t>Ideas</a:t>
            </a:r>
          </a:p>
        </p:txBody>
      </p:sp>
      <p:sp>
        <p:nvSpPr>
          <p:cNvPr id="69" name="Title 1"/>
          <p:cNvSpPr txBox="1">
            <a:spLocks/>
          </p:cNvSpPr>
          <p:nvPr/>
        </p:nvSpPr>
        <p:spPr bwMode="auto">
          <a:xfrm>
            <a:off x="5664200" y="7637447"/>
            <a:ext cx="398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70000"/>
              </a:lnSpc>
            </a:pPr>
            <a:r>
              <a:rPr lang="en-US" sz="1600" i="1" dirty="0">
                <a:solidFill>
                  <a:srgbClr val="AC2269"/>
                </a:solidFill>
                <a:latin typeface="Open Sans Semibold" charset="0"/>
                <a:ea typeface="ヒラギノ角ゴ ProN W6" charset="0"/>
                <a:cs typeface="ヒラギノ角ゴ ProN W6" charset="0"/>
                <a:sym typeface="Open Sans Extrabold" charset="0"/>
              </a:rPr>
              <a:t>Customer feedback</a:t>
            </a:r>
          </a:p>
        </p:txBody>
      </p:sp>
      <p:cxnSp>
        <p:nvCxnSpPr>
          <p:cNvPr id="70" name="Elbow Connector 69"/>
          <p:cNvCxnSpPr/>
          <p:nvPr/>
        </p:nvCxnSpPr>
        <p:spPr bwMode="auto">
          <a:xfrm rot="10800000" flipV="1">
            <a:off x="8788400" y="6172200"/>
            <a:ext cx="2590800" cy="1600201"/>
          </a:xfrm>
          <a:prstGeom prst="bentConnector3">
            <a:avLst>
              <a:gd name="adj1" fmla="val 978"/>
            </a:avLst>
          </a:prstGeom>
          <a:solidFill>
            <a:srgbClr val="EEEEEE"/>
          </a:solidFill>
          <a:ln w="25400" cap="flat" cmpd="sng" algn="ctr">
            <a:solidFill>
              <a:srgbClr val="808184"/>
            </a:solidFill>
            <a:prstDash val="solid"/>
            <a:round/>
            <a:headEnd type="none" w="lg" len="lg"/>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Elbow Connector 70"/>
          <p:cNvCxnSpPr>
            <a:stCxn id="68" idx="2"/>
          </p:cNvCxnSpPr>
          <p:nvPr/>
        </p:nvCxnSpPr>
        <p:spPr bwMode="auto">
          <a:xfrm rot="16200000" flipH="1">
            <a:off x="4851399" y="6121400"/>
            <a:ext cx="1638300" cy="1663700"/>
          </a:xfrm>
          <a:prstGeom prst="bentConnector2">
            <a:avLst/>
          </a:prstGeom>
          <a:solidFill>
            <a:srgbClr val="EEEEEE"/>
          </a:solidFill>
          <a:ln w="25400" cap="flat" cmpd="sng" algn="ctr">
            <a:solidFill>
              <a:srgbClr val="808184"/>
            </a:solidFill>
            <a:prstDash val="solid"/>
            <a:round/>
            <a:headEnd type="triangle" w="lg" len="lg"/>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Title 1"/>
          <p:cNvSpPr txBox="1">
            <a:spLocks/>
          </p:cNvSpPr>
          <p:nvPr/>
        </p:nvSpPr>
        <p:spPr>
          <a:xfrm>
            <a:off x="9372600" y="59436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spc="0" dirty="0">
                <a:solidFill>
                  <a:srgbClr val="AC2269"/>
                </a:solidFill>
              </a:rPr>
              <a:t>customers</a:t>
            </a:r>
          </a:p>
        </p:txBody>
      </p:sp>
    </p:spTree>
    <p:extLst>
      <p:ext uri="{BB962C8B-B14F-4D97-AF65-F5344CB8AC3E}">
        <p14:creationId xmlns:p14="http://schemas.microsoft.com/office/powerpoint/2010/main" val="13137330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73100"/>
            <a:ext cx="13004800" cy="723900"/>
          </a:xfrm>
        </p:spPr>
        <p:txBody>
          <a:bodyPr/>
          <a:lstStyle/>
          <a:p>
            <a:r>
              <a:rPr lang="en-US" dirty="0" smtClean="0"/>
              <a:t>Design thinking and agile</a:t>
            </a:r>
            <a:endParaRPr lang="en-US" dirty="0"/>
          </a:p>
        </p:txBody>
      </p:sp>
      <p:pic>
        <p:nvPicPr>
          <p:cNvPr id="5" name="Picture 4" descr="Screen Shot 2014-04-08 at 7.32.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2921000"/>
            <a:ext cx="9944100" cy="2413000"/>
          </a:xfrm>
          <a:prstGeom prst="rect">
            <a:avLst/>
          </a:prstGeom>
        </p:spPr>
      </p:pic>
      <p:sp>
        <p:nvSpPr>
          <p:cNvPr id="6" name="Content Placeholder 1"/>
          <p:cNvSpPr txBox="1">
            <a:spLocks/>
          </p:cNvSpPr>
          <p:nvPr/>
        </p:nvSpPr>
        <p:spPr bwMode="auto">
          <a:xfrm>
            <a:off x="787400" y="1905000"/>
            <a:ext cx="11430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400" b="1" dirty="0" smtClean="0">
                <a:latin typeface="+mj-lt"/>
              </a:rPr>
              <a:t>Design Thinking </a:t>
            </a:r>
            <a:r>
              <a:rPr lang="en-US" sz="2400" b="1" i="1" dirty="0" smtClean="0"/>
              <a:t>is the process of continually designing and learning from people (consumers, customers, patients, staff)</a:t>
            </a:r>
            <a:endParaRPr lang="en-US" sz="2400" b="1" i="1" dirty="0">
              <a:latin typeface="Open Sans"/>
              <a:cs typeface="Open Sans"/>
            </a:endParaRPr>
          </a:p>
        </p:txBody>
      </p:sp>
      <p:sp>
        <p:nvSpPr>
          <p:cNvPr id="7" name="Content Placeholder 1"/>
          <p:cNvSpPr txBox="1">
            <a:spLocks/>
          </p:cNvSpPr>
          <p:nvPr/>
        </p:nvSpPr>
        <p:spPr bwMode="auto">
          <a:xfrm>
            <a:off x="787400" y="5715000"/>
            <a:ext cx="11430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400" b="1" dirty="0" smtClean="0">
                <a:latin typeface="+mj-lt"/>
              </a:rPr>
              <a:t>Agile Software Development </a:t>
            </a:r>
            <a:r>
              <a:rPr lang="en-US" sz="2400" b="1" i="1" dirty="0" smtClean="0"/>
              <a:t>is a process of rapid software design and build cycles which means constant releases to customers.  </a:t>
            </a:r>
            <a:endParaRPr lang="en-US" sz="2400" b="1" i="1" dirty="0">
              <a:latin typeface="Open Sans"/>
              <a:cs typeface="Open Sans"/>
            </a:endParaRPr>
          </a:p>
        </p:txBody>
      </p:sp>
      <p:pic>
        <p:nvPicPr>
          <p:cNvPr id="8" name="Picture 7" descr="Screen Shot 2014-04-08 at 7.34.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6781800"/>
            <a:ext cx="9829800" cy="2616200"/>
          </a:xfrm>
          <a:prstGeom prst="rect">
            <a:avLst/>
          </a:prstGeom>
        </p:spPr>
      </p:pic>
    </p:spTree>
    <p:extLst>
      <p:ext uri="{BB962C8B-B14F-4D97-AF65-F5344CB8AC3E}">
        <p14:creationId xmlns:p14="http://schemas.microsoft.com/office/powerpoint/2010/main" val="1240924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73100"/>
            <a:ext cx="13004800" cy="723900"/>
          </a:xfrm>
        </p:spPr>
        <p:txBody>
          <a:bodyPr/>
          <a:lstStyle/>
          <a:p>
            <a:r>
              <a:rPr lang="en-US" dirty="0" smtClean="0"/>
              <a:t>Design thinking and agile</a:t>
            </a:r>
            <a:endParaRPr lang="en-US" dirty="0"/>
          </a:p>
        </p:txBody>
      </p:sp>
      <p:pic>
        <p:nvPicPr>
          <p:cNvPr id="2" name="Picture 1" descr="Screen Shot 2014-04-08 at 7.36.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4013200"/>
            <a:ext cx="10287000" cy="1714500"/>
          </a:xfrm>
          <a:prstGeom prst="rect">
            <a:avLst/>
          </a:prstGeom>
        </p:spPr>
      </p:pic>
    </p:spTree>
    <p:extLst>
      <p:ext uri="{BB962C8B-B14F-4D97-AF65-F5344CB8AC3E}">
        <p14:creationId xmlns:p14="http://schemas.microsoft.com/office/powerpoint/2010/main" val="24680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dirty="0" smtClean="0"/>
              <a:t>Vivek </a:t>
            </a:r>
            <a:r>
              <a:rPr lang="en-US" dirty="0" err="1" smtClean="0"/>
              <a:t>prahlad</a:t>
            </a:r>
            <a:endParaRPr lang="en-US" dirty="0" smtClean="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78597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vs. AGILE APPROACH</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40</a:t>
            </a:fld>
            <a:endParaRPr lang="en-US"/>
          </a:p>
        </p:txBody>
      </p:sp>
      <p:pic>
        <p:nvPicPr>
          <p:cNvPr id="4" name="Picture 3"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2379025">
            <a:off x="501119" y="3923809"/>
            <a:ext cx="6732701" cy="2007644"/>
          </a:xfrm>
          <a:prstGeom prst="rect">
            <a:avLst/>
          </a:prstGeom>
        </p:spPr>
      </p:pic>
      <p:sp>
        <p:nvSpPr>
          <p:cNvPr id="5" name="Content Placeholder 1"/>
          <p:cNvSpPr txBox="1">
            <a:spLocks/>
          </p:cNvSpPr>
          <p:nvPr/>
        </p:nvSpPr>
        <p:spPr bwMode="auto">
          <a:xfrm>
            <a:off x="1320800" y="28956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design</a:t>
            </a:r>
            <a:endParaRPr lang="en-US" sz="2800" b="1" i="1" dirty="0">
              <a:latin typeface="Open Sans"/>
              <a:cs typeface="Open Sans"/>
            </a:endParaRPr>
          </a:p>
        </p:txBody>
      </p:sp>
      <p:sp>
        <p:nvSpPr>
          <p:cNvPr id="6" name="Content Placeholder 1"/>
          <p:cNvSpPr txBox="1">
            <a:spLocks/>
          </p:cNvSpPr>
          <p:nvPr/>
        </p:nvSpPr>
        <p:spPr bwMode="auto">
          <a:xfrm>
            <a:off x="2540000" y="39624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code</a:t>
            </a:r>
            <a:endParaRPr lang="en-US" sz="2800" b="1" i="1" dirty="0">
              <a:latin typeface="Open Sans"/>
              <a:cs typeface="Open Sans"/>
            </a:endParaRPr>
          </a:p>
        </p:txBody>
      </p:sp>
      <p:sp>
        <p:nvSpPr>
          <p:cNvPr id="7" name="Content Placeholder 1"/>
          <p:cNvSpPr txBox="1">
            <a:spLocks/>
          </p:cNvSpPr>
          <p:nvPr/>
        </p:nvSpPr>
        <p:spPr bwMode="auto">
          <a:xfrm>
            <a:off x="3759200" y="49530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test</a:t>
            </a:r>
            <a:endParaRPr lang="en-US" sz="2800" b="1" i="1" dirty="0">
              <a:latin typeface="Open Sans"/>
              <a:cs typeface="Open Sans"/>
            </a:endParaRPr>
          </a:p>
        </p:txBody>
      </p:sp>
      <p:sp>
        <p:nvSpPr>
          <p:cNvPr id="8" name="Content Placeholder 1"/>
          <p:cNvSpPr txBox="1">
            <a:spLocks/>
          </p:cNvSpPr>
          <p:nvPr/>
        </p:nvSpPr>
        <p:spPr bwMode="auto">
          <a:xfrm>
            <a:off x="4978400" y="59436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release</a:t>
            </a:r>
            <a:endParaRPr lang="en-US" sz="2800" b="1" i="1" dirty="0">
              <a:latin typeface="Open Sans"/>
              <a:cs typeface="Open Sans"/>
            </a:endParaRPr>
          </a:p>
        </p:txBody>
      </p:sp>
      <p:pic>
        <p:nvPicPr>
          <p:cNvPr id="9" name="Picture 8"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6300194" y="4621806"/>
            <a:ext cx="2096318" cy="625107"/>
          </a:xfrm>
          <a:prstGeom prst="rect">
            <a:avLst/>
          </a:prstGeom>
        </p:spPr>
      </p:pic>
      <p:pic>
        <p:nvPicPr>
          <p:cNvPr id="11" name="Picture 10"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6909795" y="4622400"/>
            <a:ext cx="2096318" cy="625107"/>
          </a:xfrm>
          <a:prstGeom prst="rect">
            <a:avLst/>
          </a:prstGeom>
        </p:spPr>
      </p:pic>
      <p:pic>
        <p:nvPicPr>
          <p:cNvPr id="16" name="Picture 15"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7519395" y="4622400"/>
            <a:ext cx="2096318" cy="625107"/>
          </a:xfrm>
          <a:prstGeom prst="rect">
            <a:avLst/>
          </a:prstGeom>
        </p:spPr>
      </p:pic>
      <p:pic>
        <p:nvPicPr>
          <p:cNvPr id="17" name="Picture 16"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8128995" y="4582293"/>
            <a:ext cx="2096318" cy="625107"/>
          </a:xfrm>
          <a:prstGeom prst="rect">
            <a:avLst/>
          </a:prstGeom>
        </p:spPr>
      </p:pic>
      <p:pic>
        <p:nvPicPr>
          <p:cNvPr id="18" name="Picture 17"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8738596" y="4582887"/>
            <a:ext cx="2096318" cy="625107"/>
          </a:xfrm>
          <a:prstGeom prst="rect">
            <a:avLst/>
          </a:prstGeom>
        </p:spPr>
      </p:pic>
      <p:pic>
        <p:nvPicPr>
          <p:cNvPr id="19" name="Picture 18"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9348196" y="4582887"/>
            <a:ext cx="2096318" cy="625107"/>
          </a:xfrm>
          <a:prstGeom prst="rect">
            <a:avLst/>
          </a:prstGeom>
        </p:spPr>
      </p:pic>
      <p:pic>
        <p:nvPicPr>
          <p:cNvPr id="20" name="Picture 19"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9957795" y="4582887"/>
            <a:ext cx="2096318" cy="625107"/>
          </a:xfrm>
          <a:prstGeom prst="rect">
            <a:avLst/>
          </a:prstGeom>
        </p:spPr>
      </p:pic>
      <p:pic>
        <p:nvPicPr>
          <p:cNvPr id="21" name="Picture 20"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10567395" y="4582887"/>
            <a:ext cx="2096318" cy="625107"/>
          </a:xfrm>
          <a:prstGeom prst="rect">
            <a:avLst/>
          </a:prstGeom>
        </p:spPr>
      </p:pic>
      <p:pic>
        <p:nvPicPr>
          <p:cNvPr id="22" name="Picture 21"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11161487" y="4582887"/>
            <a:ext cx="2096318" cy="625107"/>
          </a:xfrm>
          <a:prstGeom prst="rect">
            <a:avLst/>
          </a:prstGeom>
        </p:spPr>
      </p:pic>
      <p:sp>
        <p:nvSpPr>
          <p:cNvPr id="23" name="Right Arrow 22"/>
          <p:cNvSpPr/>
          <p:nvPr/>
        </p:nvSpPr>
        <p:spPr>
          <a:xfrm>
            <a:off x="1244600" y="8077200"/>
            <a:ext cx="5257800"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lnSpc>
                <a:spcPct val="100000"/>
              </a:lnSpc>
            </a:pPr>
            <a:r>
              <a:rPr lang="en-US" sz="1800" dirty="0" smtClean="0">
                <a:solidFill>
                  <a:schemeClr val="tx1"/>
                </a:solidFill>
                <a:latin typeface="Open Sans"/>
                <a:ea typeface="ＭＳ Ｐゴシック" charset="-128"/>
                <a:cs typeface="Open Sans"/>
              </a:rPr>
              <a:t>time</a:t>
            </a:r>
            <a:endParaRPr lang="en-US" sz="1800" dirty="0">
              <a:solidFill>
                <a:schemeClr val="tx1"/>
              </a:solidFill>
              <a:latin typeface="Open Sans"/>
              <a:ea typeface="ＭＳ Ｐゴシック" charset="-128"/>
              <a:cs typeface="Open Sans"/>
            </a:endParaRPr>
          </a:p>
        </p:txBody>
      </p:sp>
      <p:sp>
        <p:nvSpPr>
          <p:cNvPr id="24" name="Right Arrow 23"/>
          <p:cNvSpPr/>
          <p:nvPr/>
        </p:nvSpPr>
        <p:spPr>
          <a:xfrm>
            <a:off x="7112000" y="8077200"/>
            <a:ext cx="5257800"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lnSpc>
                <a:spcPct val="100000"/>
              </a:lnSpc>
            </a:pPr>
            <a:r>
              <a:rPr lang="en-US" sz="1800" dirty="0" smtClean="0">
                <a:solidFill>
                  <a:schemeClr val="tx1"/>
                </a:solidFill>
                <a:latin typeface="Open Sans"/>
                <a:ea typeface="ＭＳ Ｐゴシック" charset="-128"/>
                <a:cs typeface="Open Sans"/>
              </a:rPr>
              <a:t>time</a:t>
            </a:r>
            <a:endParaRPr lang="en-US" sz="1800" dirty="0">
              <a:solidFill>
                <a:schemeClr val="tx1"/>
              </a:solidFill>
              <a:latin typeface="Open Sans"/>
              <a:ea typeface="ＭＳ Ｐゴシック" charset="-128"/>
              <a:cs typeface="Open Sans"/>
            </a:endParaRPr>
          </a:p>
        </p:txBody>
      </p:sp>
    </p:spTree>
    <p:extLst>
      <p:ext uri="{BB962C8B-B14F-4D97-AF65-F5344CB8AC3E}">
        <p14:creationId xmlns:p14="http://schemas.microsoft.com/office/powerpoint/2010/main" val="5828381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From release to Story</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41</a:t>
            </a:fld>
            <a:endParaRPr lang="en-US" dirty="0"/>
          </a:p>
        </p:txBody>
      </p:sp>
      <p:pic>
        <p:nvPicPr>
          <p:cNvPr id="166" name="Picture 165" descr="glyph-10-mi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60" y="2286000"/>
            <a:ext cx="6873240" cy="838200"/>
          </a:xfrm>
          <a:prstGeom prst="rect">
            <a:avLst/>
          </a:prstGeom>
        </p:spPr>
      </p:pic>
      <p:grpSp>
        <p:nvGrpSpPr>
          <p:cNvPr id="21" name="Group 20"/>
          <p:cNvGrpSpPr/>
          <p:nvPr/>
        </p:nvGrpSpPr>
        <p:grpSpPr>
          <a:xfrm>
            <a:off x="254000" y="2286000"/>
            <a:ext cx="7559040" cy="838200"/>
            <a:chOff x="254000" y="2286000"/>
            <a:chExt cx="7559040" cy="838200"/>
          </a:xfrm>
        </p:grpSpPr>
        <p:pic>
          <p:nvPicPr>
            <p:cNvPr id="2" name="Picture 1" descr="glyph-10-mi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2286000"/>
              <a:ext cx="6873240" cy="838200"/>
            </a:xfrm>
            <a:prstGeom prst="rect">
              <a:avLst/>
            </a:prstGeom>
          </p:spPr>
        </p:pic>
        <p:sp>
          <p:nvSpPr>
            <p:cNvPr id="10" name="TextBox 9"/>
            <p:cNvSpPr txBox="1"/>
            <p:nvPr/>
          </p:nvSpPr>
          <p:spPr>
            <a:xfrm>
              <a:off x="254000" y="2514600"/>
              <a:ext cx="1250312" cy="461665"/>
            </a:xfrm>
            <a:prstGeom prst="rect">
              <a:avLst/>
            </a:prstGeom>
            <a:noFill/>
          </p:spPr>
          <p:txBody>
            <a:bodyPr wrap="none" rtlCol="0">
              <a:spAutoFit/>
            </a:bodyPr>
            <a:lstStyle/>
            <a:p>
              <a:pPr>
                <a:lnSpc>
                  <a:spcPct val="100000"/>
                </a:lnSpc>
              </a:pPr>
              <a:r>
                <a:rPr lang="en-US" dirty="0" smtClean="0"/>
                <a:t>Release</a:t>
              </a:r>
            </a:p>
          </p:txBody>
        </p:sp>
      </p:grpSp>
      <p:grpSp>
        <p:nvGrpSpPr>
          <p:cNvPr id="23" name="Group 22"/>
          <p:cNvGrpSpPr/>
          <p:nvPr/>
        </p:nvGrpSpPr>
        <p:grpSpPr>
          <a:xfrm>
            <a:off x="7188200" y="3200400"/>
            <a:ext cx="5554133" cy="838200"/>
            <a:chOff x="7188200" y="3200400"/>
            <a:chExt cx="5554133" cy="838200"/>
          </a:xfrm>
        </p:grpSpPr>
        <p:pic>
          <p:nvPicPr>
            <p:cNvPr id="179" name="Picture 178" descr="glyph-10-mint.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188200" y="3200400"/>
              <a:ext cx="1874520" cy="838200"/>
            </a:xfrm>
            <a:prstGeom prst="rect">
              <a:avLst/>
            </a:prstGeom>
          </p:spPr>
        </p:pic>
        <p:pic>
          <p:nvPicPr>
            <p:cNvPr id="180" name="Picture 179" descr="glyph-10-mint.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132147" y="3200400"/>
              <a:ext cx="1874520" cy="838200"/>
            </a:xfrm>
            <a:prstGeom prst="rect">
              <a:avLst/>
            </a:prstGeom>
          </p:spPr>
        </p:pic>
        <p:pic>
          <p:nvPicPr>
            <p:cNvPr id="181" name="Picture 180" descr="glyph-10-mint.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867813" y="3200400"/>
              <a:ext cx="1874520" cy="838200"/>
            </a:xfrm>
            <a:prstGeom prst="rect">
              <a:avLst/>
            </a:prstGeom>
          </p:spPr>
        </p:pic>
      </p:grpSp>
      <p:grpSp>
        <p:nvGrpSpPr>
          <p:cNvPr id="22" name="Group 21"/>
          <p:cNvGrpSpPr/>
          <p:nvPr/>
        </p:nvGrpSpPr>
        <p:grpSpPr>
          <a:xfrm>
            <a:off x="254000" y="3200400"/>
            <a:ext cx="6795347" cy="838200"/>
            <a:chOff x="254000" y="3200400"/>
            <a:chExt cx="6795347" cy="838200"/>
          </a:xfrm>
        </p:grpSpPr>
        <p:pic>
          <p:nvPicPr>
            <p:cNvPr id="167" name="Picture 166" descr="glyph-10-mint.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64640" y="3200400"/>
              <a:ext cx="1874520" cy="838200"/>
            </a:xfrm>
            <a:prstGeom prst="rect">
              <a:avLst/>
            </a:prstGeom>
          </p:spPr>
        </p:pic>
        <p:pic>
          <p:nvPicPr>
            <p:cNvPr id="168" name="Picture 167" descr="glyph-10-mint.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39160" y="3200400"/>
              <a:ext cx="1874520" cy="838200"/>
            </a:xfrm>
            <a:prstGeom prst="rect">
              <a:avLst/>
            </a:prstGeom>
          </p:spPr>
        </p:pic>
        <p:pic>
          <p:nvPicPr>
            <p:cNvPr id="169" name="Picture 168" descr="glyph-10-mint.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174827" y="3200400"/>
              <a:ext cx="1874520" cy="838200"/>
            </a:xfrm>
            <a:prstGeom prst="rect">
              <a:avLst/>
            </a:prstGeom>
          </p:spPr>
        </p:pic>
        <p:sp>
          <p:nvSpPr>
            <p:cNvPr id="11" name="TextBox 10"/>
            <p:cNvSpPr txBox="1"/>
            <p:nvPr/>
          </p:nvSpPr>
          <p:spPr>
            <a:xfrm>
              <a:off x="254000" y="3352800"/>
              <a:ext cx="1351602" cy="461665"/>
            </a:xfrm>
            <a:prstGeom prst="rect">
              <a:avLst/>
            </a:prstGeom>
            <a:noFill/>
          </p:spPr>
          <p:txBody>
            <a:bodyPr wrap="none" rtlCol="0">
              <a:spAutoFit/>
            </a:bodyPr>
            <a:lstStyle/>
            <a:p>
              <a:pPr>
                <a:lnSpc>
                  <a:spcPct val="100000"/>
                </a:lnSpc>
              </a:pPr>
              <a:r>
                <a:rPr lang="en-US" dirty="0" smtClean="0"/>
                <a:t>Iteration</a:t>
              </a:r>
            </a:p>
          </p:txBody>
        </p:sp>
      </p:grpSp>
      <p:grpSp>
        <p:nvGrpSpPr>
          <p:cNvPr id="25" name="Group 24"/>
          <p:cNvGrpSpPr/>
          <p:nvPr/>
        </p:nvGrpSpPr>
        <p:grpSpPr>
          <a:xfrm>
            <a:off x="3439160" y="4572000"/>
            <a:ext cx="9372600" cy="1981200"/>
            <a:chOff x="3439160" y="4572000"/>
            <a:chExt cx="9372600" cy="1981200"/>
          </a:xfrm>
        </p:grpSpPr>
        <p:pic>
          <p:nvPicPr>
            <p:cNvPr id="182" name="Picture 181" descr="mingle-your-card-wall.png"/>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3439160" y="4572000"/>
              <a:ext cx="1805093" cy="1981200"/>
            </a:xfrm>
            <a:prstGeom prst="rect">
              <a:avLst/>
            </a:prstGeom>
          </p:spPr>
        </p:pic>
        <p:pic>
          <p:nvPicPr>
            <p:cNvPr id="183" name="Picture 182" descr="mingle-your-card-wall.png"/>
            <p:cNvPicPr>
              <a:picLocks noChangeAspect="1"/>
            </p:cNvPicPr>
            <p:nvPr/>
          </p:nvPicPr>
          <p:blipFill>
            <a:blip r:embed="rId4">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5313680" y="4572000"/>
              <a:ext cx="1805093" cy="1981200"/>
            </a:xfrm>
            <a:prstGeom prst="rect">
              <a:avLst/>
            </a:prstGeom>
          </p:spPr>
        </p:pic>
        <p:grpSp>
          <p:nvGrpSpPr>
            <p:cNvPr id="184" name="Group 183"/>
            <p:cNvGrpSpPr/>
            <p:nvPr/>
          </p:nvGrpSpPr>
          <p:grpSpPr>
            <a:xfrm>
              <a:off x="7188200" y="4572000"/>
              <a:ext cx="5623560" cy="1981200"/>
              <a:chOff x="406400" y="2743200"/>
              <a:chExt cx="6172200" cy="1981200"/>
            </a:xfrm>
          </p:grpSpPr>
          <p:pic>
            <p:nvPicPr>
              <p:cNvPr id="185" name="Picture 184" descr="mingle-your-card-wall.png"/>
              <p:cNvPicPr>
                <a:picLocks noChangeAspect="1"/>
              </p:cNvPicPr>
              <p:nvPr/>
            </p:nvPicPr>
            <p:blipFill>
              <a:blip r:embed="rId4">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406400" y="2743200"/>
                <a:ext cx="1981200" cy="1981200"/>
              </a:xfrm>
              <a:prstGeom prst="rect">
                <a:avLst/>
              </a:prstGeom>
            </p:spPr>
          </p:pic>
          <p:pic>
            <p:nvPicPr>
              <p:cNvPr id="186" name="Picture 185" descr="mingle-your-card-wall.png"/>
              <p:cNvPicPr>
                <a:picLocks noChangeAspect="1"/>
              </p:cNvPicPr>
              <p:nvPr/>
            </p:nvPicPr>
            <p:blipFill>
              <a:blip r:embed="rId4">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2540000" y="2743200"/>
                <a:ext cx="1981200" cy="1981200"/>
              </a:xfrm>
              <a:prstGeom prst="rect">
                <a:avLst/>
              </a:prstGeom>
            </p:spPr>
          </p:pic>
          <p:pic>
            <p:nvPicPr>
              <p:cNvPr id="187" name="Picture 186" descr="mingle-your-card-wall.png"/>
              <p:cNvPicPr>
                <a:picLocks noChangeAspect="1"/>
              </p:cNvPicPr>
              <p:nvPr/>
            </p:nvPicPr>
            <p:blipFill>
              <a:blip r:embed="rId4">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tretch>
                <a:fillRect/>
              </a:stretch>
            </p:blipFill>
            <p:spPr>
              <a:xfrm>
                <a:off x="4597400" y="2743200"/>
                <a:ext cx="1981200" cy="1981200"/>
              </a:xfrm>
              <a:prstGeom prst="rect">
                <a:avLst/>
              </a:prstGeom>
            </p:spPr>
          </p:pic>
        </p:grpSp>
      </p:grpSp>
      <p:grpSp>
        <p:nvGrpSpPr>
          <p:cNvPr id="24" name="Group 23"/>
          <p:cNvGrpSpPr/>
          <p:nvPr/>
        </p:nvGrpSpPr>
        <p:grpSpPr>
          <a:xfrm>
            <a:off x="494189" y="4572000"/>
            <a:ext cx="2806117" cy="1981200"/>
            <a:chOff x="494189" y="4572000"/>
            <a:chExt cx="2806117" cy="1981200"/>
          </a:xfrm>
        </p:grpSpPr>
        <p:pic>
          <p:nvPicPr>
            <p:cNvPr id="43" name="Picture 42" descr="mingle-your-card-wall.png"/>
            <p:cNvPicPr>
              <a:picLocks noChangeAspect="1"/>
            </p:cNvPicPr>
            <p:nvPr/>
          </p:nvPicPr>
          <p:blipFill>
            <a:blip r:embed="rId4">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tretch>
              <a:fillRect/>
            </a:stretch>
          </p:blipFill>
          <p:spPr>
            <a:xfrm>
              <a:off x="1495213" y="4572000"/>
              <a:ext cx="1805093" cy="1981200"/>
            </a:xfrm>
            <a:prstGeom prst="rect">
              <a:avLst/>
            </a:prstGeom>
          </p:spPr>
        </p:pic>
        <p:sp>
          <p:nvSpPr>
            <p:cNvPr id="14" name="TextBox 13"/>
            <p:cNvSpPr txBox="1"/>
            <p:nvPr/>
          </p:nvSpPr>
          <p:spPr>
            <a:xfrm>
              <a:off x="494189" y="5181600"/>
              <a:ext cx="902811" cy="461665"/>
            </a:xfrm>
            <a:prstGeom prst="rect">
              <a:avLst/>
            </a:prstGeom>
            <a:noFill/>
          </p:spPr>
          <p:txBody>
            <a:bodyPr wrap="none" rtlCol="0">
              <a:spAutoFit/>
            </a:bodyPr>
            <a:lstStyle/>
            <a:p>
              <a:pPr>
                <a:lnSpc>
                  <a:spcPct val="100000"/>
                </a:lnSpc>
              </a:pPr>
              <a:r>
                <a:rPr lang="en-US" dirty="0" smtClean="0"/>
                <a:t>Story</a:t>
              </a:r>
            </a:p>
          </p:txBody>
        </p:sp>
      </p:grpSp>
      <p:grpSp>
        <p:nvGrpSpPr>
          <p:cNvPr id="27" name="Group 26"/>
          <p:cNvGrpSpPr/>
          <p:nvPr/>
        </p:nvGrpSpPr>
        <p:grpSpPr>
          <a:xfrm>
            <a:off x="2120053" y="6400800"/>
            <a:ext cx="10483427" cy="1905000"/>
            <a:chOff x="2120053" y="6400800"/>
            <a:chExt cx="10483427" cy="1905000"/>
          </a:xfrm>
        </p:grpSpPr>
        <p:grpSp>
          <p:nvGrpSpPr>
            <p:cNvPr id="281" name="Group 280"/>
            <p:cNvGrpSpPr/>
            <p:nvPr/>
          </p:nvGrpSpPr>
          <p:grpSpPr>
            <a:xfrm>
              <a:off x="11839787" y="6400800"/>
              <a:ext cx="763693" cy="1905000"/>
              <a:chOff x="1701800" y="5943600"/>
              <a:chExt cx="838200" cy="1905000"/>
            </a:xfrm>
          </p:grpSpPr>
          <p:pic>
            <p:nvPicPr>
              <p:cNvPr id="287" name="Picture 286"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88" name="Group 287"/>
              <p:cNvGrpSpPr/>
              <p:nvPr/>
            </p:nvGrpSpPr>
            <p:grpSpPr>
              <a:xfrm>
                <a:off x="1701800" y="6324600"/>
                <a:ext cx="838200" cy="1524000"/>
                <a:chOff x="406400" y="5105400"/>
                <a:chExt cx="838200" cy="1524000"/>
              </a:xfrm>
            </p:grpSpPr>
            <p:pic>
              <p:nvPicPr>
                <p:cNvPr id="289" name="Picture 288"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90" name="Picture 289"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nvGrpSpPr>
            <p:cNvPr id="193" name="Group 192"/>
            <p:cNvGrpSpPr/>
            <p:nvPr/>
          </p:nvGrpSpPr>
          <p:grpSpPr>
            <a:xfrm>
              <a:off x="2120053" y="6400800"/>
              <a:ext cx="763693" cy="1905000"/>
              <a:chOff x="1701800" y="5943600"/>
              <a:chExt cx="838200" cy="1905000"/>
            </a:xfrm>
          </p:grpSpPr>
          <p:pic>
            <p:nvPicPr>
              <p:cNvPr id="194" name="Picture 193"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195" name="Group 194"/>
              <p:cNvGrpSpPr/>
              <p:nvPr/>
            </p:nvGrpSpPr>
            <p:grpSpPr>
              <a:xfrm>
                <a:off x="1701800" y="6324600"/>
                <a:ext cx="838200" cy="1524000"/>
                <a:chOff x="406400" y="5105400"/>
                <a:chExt cx="838200" cy="1524000"/>
              </a:xfrm>
            </p:grpSpPr>
            <p:pic>
              <p:nvPicPr>
                <p:cNvPr id="196" name="Picture 195"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197" name="Picture 196"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nvGrpSpPr>
            <p:cNvPr id="198" name="Group 197"/>
            <p:cNvGrpSpPr/>
            <p:nvPr/>
          </p:nvGrpSpPr>
          <p:grpSpPr>
            <a:xfrm>
              <a:off x="2744893" y="6400800"/>
              <a:ext cx="1388533" cy="1905000"/>
              <a:chOff x="406400" y="4572000"/>
              <a:chExt cx="1524000" cy="1905000"/>
            </a:xfrm>
          </p:grpSpPr>
          <p:grpSp>
            <p:nvGrpSpPr>
              <p:cNvPr id="199" name="Group 198"/>
              <p:cNvGrpSpPr/>
              <p:nvPr/>
            </p:nvGrpSpPr>
            <p:grpSpPr>
              <a:xfrm>
                <a:off x="406400" y="4572000"/>
                <a:ext cx="838200" cy="1905000"/>
                <a:chOff x="1701800" y="5943600"/>
                <a:chExt cx="838200" cy="1905000"/>
              </a:xfrm>
            </p:grpSpPr>
            <p:pic>
              <p:nvPicPr>
                <p:cNvPr id="205" name="Picture 204"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06" name="Group 205"/>
                <p:cNvGrpSpPr/>
                <p:nvPr/>
              </p:nvGrpSpPr>
              <p:grpSpPr>
                <a:xfrm>
                  <a:off x="1701800" y="6324600"/>
                  <a:ext cx="838200" cy="1524000"/>
                  <a:chOff x="406400" y="5105400"/>
                  <a:chExt cx="838200" cy="1524000"/>
                </a:xfrm>
              </p:grpSpPr>
              <p:pic>
                <p:nvPicPr>
                  <p:cNvPr id="207" name="Picture 206"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08" name="Picture 207"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nvGrpSpPr>
              <p:cNvPr id="200" name="Group 199"/>
              <p:cNvGrpSpPr/>
              <p:nvPr/>
            </p:nvGrpSpPr>
            <p:grpSpPr>
              <a:xfrm>
                <a:off x="1092200" y="4572000"/>
                <a:ext cx="838200" cy="1905000"/>
                <a:chOff x="1701800" y="5943600"/>
                <a:chExt cx="838200" cy="1905000"/>
              </a:xfrm>
            </p:grpSpPr>
            <p:pic>
              <p:nvPicPr>
                <p:cNvPr id="201" name="Picture 200"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02" name="Group 201"/>
                <p:cNvGrpSpPr/>
                <p:nvPr/>
              </p:nvGrpSpPr>
              <p:grpSpPr>
                <a:xfrm>
                  <a:off x="1701800" y="6324600"/>
                  <a:ext cx="838200" cy="1524000"/>
                  <a:chOff x="406400" y="5105400"/>
                  <a:chExt cx="838200" cy="1524000"/>
                </a:xfrm>
              </p:grpSpPr>
              <p:pic>
                <p:nvPicPr>
                  <p:cNvPr id="203" name="Picture 202"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04" name="Picture 203"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grpSp>
          <p:nvGrpSpPr>
            <p:cNvPr id="209" name="Group 208"/>
            <p:cNvGrpSpPr/>
            <p:nvPr/>
          </p:nvGrpSpPr>
          <p:grpSpPr>
            <a:xfrm>
              <a:off x="4133427" y="6400800"/>
              <a:ext cx="2638213" cy="1905000"/>
              <a:chOff x="406400" y="4572000"/>
              <a:chExt cx="2895600" cy="1905000"/>
            </a:xfrm>
          </p:grpSpPr>
          <p:grpSp>
            <p:nvGrpSpPr>
              <p:cNvPr id="210" name="Group 209"/>
              <p:cNvGrpSpPr/>
              <p:nvPr/>
            </p:nvGrpSpPr>
            <p:grpSpPr>
              <a:xfrm>
                <a:off x="406400" y="4572000"/>
                <a:ext cx="1524000" cy="1905000"/>
                <a:chOff x="406400" y="4572000"/>
                <a:chExt cx="1524000" cy="1905000"/>
              </a:xfrm>
            </p:grpSpPr>
            <p:grpSp>
              <p:nvGrpSpPr>
                <p:cNvPr id="222" name="Group 221"/>
                <p:cNvGrpSpPr/>
                <p:nvPr/>
              </p:nvGrpSpPr>
              <p:grpSpPr>
                <a:xfrm>
                  <a:off x="406400" y="4572000"/>
                  <a:ext cx="838200" cy="1905000"/>
                  <a:chOff x="1701800" y="5943600"/>
                  <a:chExt cx="838200" cy="1905000"/>
                </a:xfrm>
              </p:grpSpPr>
              <p:pic>
                <p:nvPicPr>
                  <p:cNvPr id="228" name="Picture 227"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29" name="Group 228"/>
                  <p:cNvGrpSpPr/>
                  <p:nvPr/>
                </p:nvGrpSpPr>
                <p:grpSpPr>
                  <a:xfrm>
                    <a:off x="1701800" y="6324600"/>
                    <a:ext cx="838200" cy="1524000"/>
                    <a:chOff x="406400" y="5105400"/>
                    <a:chExt cx="838200" cy="1524000"/>
                  </a:xfrm>
                </p:grpSpPr>
                <p:pic>
                  <p:nvPicPr>
                    <p:cNvPr id="230" name="Picture 229"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31" name="Picture 230"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nvGrpSpPr>
                <p:cNvPr id="223" name="Group 222"/>
                <p:cNvGrpSpPr/>
                <p:nvPr/>
              </p:nvGrpSpPr>
              <p:grpSpPr>
                <a:xfrm>
                  <a:off x="1092200" y="4572000"/>
                  <a:ext cx="838200" cy="1905000"/>
                  <a:chOff x="1701800" y="5943600"/>
                  <a:chExt cx="838200" cy="1905000"/>
                </a:xfrm>
              </p:grpSpPr>
              <p:pic>
                <p:nvPicPr>
                  <p:cNvPr id="224" name="Picture 223"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25" name="Group 224"/>
                  <p:cNvGrpSpPr/>
                  <p:nvPr/>
                </p:nvGrpSpPr>
                <p:grpSpPr>
                  <a:xfrm>
                    <a:off x="1701800" y="6324600"/>
                    <a:ext cx="838200" cy="1524000"/>
                    <a:chOff x="406400" y="5105400"/>
                    <a:chExt cx="838200" cy="1524000"/>
                  </a:xfrm>
                </p:grpSpPr>
                <p:pic>
                  <p:nvPicPr>
                    <p:cNvPr id="226" name="Picture 225"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27" name="Picture 226"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grpSp>
            <p:nvGrpSpPr>
              <p:cNvPr id="211" name="Group 210"/>
              <p:cNvGrpSpPr/>
              <p:nvPr/>
            </p:nvGrpSpPr>
            <p:grpSpPr>
              <a:xfrm>
                <a:off x="1778000" y="4572000"/>
                <a:ext cx="1524000" cy="1905000"/>
                <a:chOff x="406400" y="4572000"/>
                <a:chExt cx="1524000" cy="1905000"/>
              </a:xfrm>
            </p:grpSpPr>
            <p:grpSp>
              <p:nvGrpSpPr>
                <p:cNvPr id="212" name="Group 211"/>
                <p:cNvGrpSpPr/>
                <p:nvPr/>
              </p:nvGrpSpPr>
              <p:grpSpPr>
                <a:xfrm>
                  <a:off x="406400" y="4572000"/>
                  <a:ext cx="838200" cy="1905000"/>
                  <a:chOff x="1701800" y="5943600"/>
                  <a:chExt cx="838200" cy="1905000"/>
                </a:xfrm>
              </p:grpSpPr>
              <p:pic>
                <p:nvPicPr>
                  <p:cNvPr id="218" name="Picture 217"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19" name="Group 218"/>
                  <p:cNvGrpSpPr/>
                  <p:nvPr/>
                </p:nvGrpSpPr>
                <p:grpSpPr>
                  <a:xfrm>
                    <a:off x="1701800" y="6324600"/>
                    <a:ext cx="838200" cy="1524000"/>
                    <a:chOff x="406400" y="5105400"/>
                    <a:chExt cx="838200" cy="1524000"/>
                  </a:xfrm>
                </p:grpSpPr>
                <p:pic>
                  <p:nvPicPr>
                    <p:cNvPr id="220" name="Picture 219"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21" name="Picture 220"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nvGrpSpPr>
                <p:cNvPr id="213" name="Group 212"/>
                <p:cNvGrpSpPr/>
                <p:nvPr/>
              </p:nvGrpSpPr>
              <p:grpSpPr>
                <a:xfrm>
                  <a:off x="1092200" y="4572000"/>
                  <a:ext cx="838200" cy="1905000"/>
                  <a:chOff x="1701800" y="5943600"/>
                  <a:chExt cx="838200" cy="1905000"/>
                </a:xfrm>
              </p:grpSpPr>
              <p:pic>
                <p:nvPicPr>
                  <p:cNvPr id="214" name="Picture 213"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15" name="Group 214"/>
                  <p:cNvGrpSpPr/>
                  <p:nvPr/>
                </p:nvGrpSpPr>
                <p:grpSpPr>
                  <a:xfrm>
                    <a:off x="1701800" y="6324600"/>
                    <a:ext cx="838200" cy="1524000"/>
                    <a:chOff x="406400" y="5105400"/>
                    <a:chExt cx="838200" cy="1524000"/>
                  </a:xfrm>
                </p:grpSpPr>
                <p:pic>
                  <p:nvPicPr>
                    <p:cNvPr id="216" name="Picture 215"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17" name="Picture 216"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grpSp>
        <p:grpSp>
          <p:nvGrpSpPr>
            <p:cNvPr id="232" name="Group 231"/>
            <p:cNvGrpSpPr/>
            <p:nvPr/>
          </p:nvGrpSpPr>
          <p:grpSpPr>
            <a:xfrm>
              <a:off x="6771640" y="6400800"/>
              <a:ext cx="2638213" cy="1905000"/>
              <a:chOff x="406400" y="4572000"/>
              <a:chExt cx="2895600" cy="1905000"/>
            </a:xfrm>
          </p:grpSpPr>
          <p:grpSp>
            <p:nvGrpSpPr>
              <p:cNvPr id="233" name="Group 232"/>
              <p:cNvGrpSpPr/>
              <p:nvPr/>
            </p:nvGrpSpPr>
            <p:grpSpPr>
              <a:xfrm>
                <a:off x="406400" y="4572000"/>
                <a:ext cx="1524000" cy="1905000"/>
                <a:chOff x="406400" y="4572000"/>
                <a:chExt cx="1524000" cy="1905000"/>
              </a:xfrm>
            </p:grpSpPr>
            <p:grpSp>
              <p:nvGrpSpPr>
                <p:cNvPr id="245" name="Group 244"/>
                <p:cNvGrpSpPr/>
                <p:nvPr/>
              </p:nvGrpSpPr>
              <p:grpSpPr>
                <a:xfrm>
                  <a:off x="406400" y="4572000"/>
                  <a:ext cx="838200" cy="1905000"/>
                  <a:chOff x="1701800" y="5943600"/>
                  <a:chExt cx="838200" cy="1905000"/>
                </a:xfrm>
              </p:grpSpPr>
              <p:pic>
                <p:nvPicPr>
                  <p:cNvPr id="251" name="Picture 250"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52" name="Group 251"/>
                  <p:cNvGrpSpPr/>
                  <p:nvPr/>
                </p:nvGrpSpPr>
                <p:grpSpPr>
                  <a:xfrm>
                    <a:off x="1701800" y="6324600"/>
                    <a:ext cx="838200" cy="1524000"/>
                    <a:chOff x="406400" y="5105400"/>
                    <a:chExt cx="838200" cy="1524000"/>
                  </a:xfrm>
                </p:grpSpPr>
                <p:pic>
                  <p:nvPicPr>
                    <p:cNvPr id="253" name="Picture 252"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54" name="Picture 253"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nvGrpSpPr>
                <p:cNvPr id="246" name="Group 245"/>
                <p:cNvGrpSpPr/>
                <p:nvPr/>
              </p:nvGrpSpPr>
              <p:grpSpPr>
                <a:xfrm>
                  <a:off x="1092200" y="4572000"/>
                  <a:ext cx="838200" cy="1905000"/>
                  <a:chOff x="1701800" y="5943600"/>
                  <a:chExt cx="838200" cy="1905000"/>
                </a:xfrm>
              </p:grpSpPr>
              <p:pic>
                <p:nvPicPr>
                  <p:cNvPr id="247" name="Picture 246"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48" name="Group 247"/>
                  <p:cNvGrpSpPr/>
                  <p:nvPr/>
                </p:nvGrpSpPr>
                <p:grpSpPr>
                  <a:xfrm>
                    <a:off x="1701800" y="6324600"/>
                    <a:ext cx="838200" cy="1524000"/>
                    <a:chOff x="406400" y="5105400"/>
                    <a:chExt cx="838200" cy="1524000"/>
                  </a:xfrm>
                </p:grpSpPr>
                <p:pic>
                  <p:nvPicPr>
                    <p:cNvPr id="249" name="Picture 248"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50" name="Picture 249"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grpSp>
            <p:nvGrpSpPr>
              <p:cNvPr id="234" name="Group 233"/>
              <p:cNvGrpSpPr/>
              <p:nvPr/>
            </p:nvGrpSpPr>
            <p:grpSpPr>
              <a:xfrm>
                <a:off x="1778000" y="4572000"/>
                <a:ext cx="1524000" cy="1905000"/>
                <a:chOff x="406400" y="4572000"/>
                <a:chExt cx="1524000" cy="1905000"/>
              </a:xfrm>
            </p:grpSpPr>
            <p:grpSp>
              <p:nvGrpSpPr>
                <p:cNvPr id="235" name="Group 234"/>
                <p:cNvGrpSpPr/>
                <p:nvPr/>
              </p:nvGrpSpPr>
              <p:grpSpPr>
                <a:xfrm>
                  <a:off x="406400" y="4572000"/>
                  <a:ext cx="838200" cy="1905000"/>
                  <a:chOff x="1701800" y="5943600"/>
                  <a:chExt cx="838200" cy="1905000"/>
                </a:xfrm>
              </p:grpSpPr>
              <p:pic>
                <p:nvPicPr>
                  <p:cNvPr id="241" name="Picture 240"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42" name="Group 241"/>
                  <p:cNvGrpSpPr/>
                  <p:nvPr/>
                </p:nvGrpSpPr>
                <p:grpSpPr>
                  <a:xfrm>
                    <a:off x="1701800" y="6324600"/>
                    <a:ext cx="838200" cy="1524000"/>
                    <a:chOff x="406400" y="5105400"/>
                    <a:chExt cx="838200" cy="1524000"/>
                  </a:xfrm>
                </p:grpSpPr>
                <p:pic>
                  <p:nvPicPr>
                    <p:cNvPr id="243" name="Picture 242"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44" name="Picture 243"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nvGrpSpPr>
                <p:cNvPr id="236" name="Group 235"/>
                <p:cNvGrpSpPr/>
                <p:nvPr/>
              </p:nvGrpSpPr>
              <p:grpSpPr>
                <a:xfrm>
                  <a:off x="1092200" y="4572000"/>
                  <a:ext cx="838200" cy="1905000"/>
                  <a:chOff x="1701800" y="5943600"/>
                  <a:chExt cx="838200" cy="1905000"/>
                </a:xfrm>
              </p:grpSpPr>
              <p:pic>
                <p:nvPicPr>
                  <p:cNvPr id="237" name="Picture 236"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38" name="Group 237"/>
                  <p:cNvGrpSpPr/>
                  <p:nvPr/>
                </p:nvGrpSpPr>
                <p:grpSpPr>
                  <a:xfrm>
                    <a:off x="1701800" y="6324600"/>
                    <a:ext cx="838200" cy="1524000"/>
                    <a:chOff x="406400" y="5105400"/>
                    <a:chExt cx="838200" cy="1524000"/>
                  </a:xfrm>
                </p:grpSpPr>
                <p:pic>
                  <p:nvPicPr>
                    <p:cNvPr id="239" name="Picture 238"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40" name="Picture 239"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grpSp>
        <p:grpSp>
          <p:nvGrpSpPr>
            <p:cNvPr id="255" name="Group 254"/>
            <p:cNvGrpSpPr/>
            <p:nvPr/>
          </p:nvGrpSpPr>
          <p:grpSpPr>
            <a:xfrm>
              <a:off x="9340427" y="6400800"/>
              <a:ext cx="2638213" cy="1905000"/>
              <a:chOff x="406400" y="4572000"/>
              <a:chExt cx="2895600" cy="1905000"/>
            </a:xfrm>
          </p:grpSpPr>
          <p:grpSp>
            <p:nvGrpSpPr>
              <p:cNvPr id="256" name="Group 255"/>
              <p:cNvGrpSpPr/>
              <p:nvPr/>
            </p:nvGrpSpPr>
            <p:grpSpPr>
              <a:xfrm>
                <a:off x="406400" y="4572000"/>
                <a:ext cx="1524000" cy="1905000"/>
                <a:chOff x="406400" y="4572000"/>
                <a:chExt cx="1524000" cy="1905000"/>
              </a:xfrm>
            </p:grpSpPr>
            <p:grpSp>
              <p:nvGrpSpPr>
                <p:cNvPr id="268" name="Group 267"/>
                <p:cNvGrpSpPr/>
                <p:nvPr/>
              </p:nvGrpSpPr>
              <p:grpSpPr>
                <a:xfrm>
                  <a:off x="406400" y="4572000"/>
                  <a:ext cx="838200" cy="1905000"/>
                  <a:chOff x="1701800" y="5943600"/>
                  <a:chExt cx="838200" cy="1905000"/>
                </a:xfrm>
              </p:grpSpPr>
              <p:pic>
                <p:nvPicPr>
                  <p:cNvPr id="274" name="Picture 273"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75" name="Group 274"/>
                  <p:cNvGrpSpPr/>
                  <p:nvPr/>
                </p:nvGrpSpPr>
                <p:grpSpPr>
                  <a:xfrm>
                    <a:off x="1701800" y="6324600"/>
                    <a:ext cx="838200" cy="1524000"/>
                    <a:chOff x="406400" y="5105400"/>
                    <a:chExt cx="838200" cy="1524000"/>
                  </a:xfrm>
                </p:grpSpPr>
                <p:pic>
                  <p:nvPicPr>
                    <p:cNvPr id="276" name="Picture 275"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77" name="Picture 276"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nvGrpSpPr>
                <p:cNvPr id="269" name="Group 268"/>
                <p:cNvGrpSpPr/>
                <p:nvPr/>
              </p:nvGrpSpPr>
              <p:grpSpPr>
                <a:xfrm>
                  <a:off x="1092200" y="4572000"/>
                  <a:ext cx="838200" cy="1905000"/>
                  <a:chOff x="1701800" y="5943600"/>
                  <a:chExt cx="838200" cy="1905000"/>
                </a:xfrm>
              </p:grpSpPr>
              <p:pic>
                <p:nvPicPr>
                  <p:cNvPr id="270" name="Picture 269"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71" name="Group 270"/>
                  <p:cNvGrpSpPr/>
                  <p:nvPr/>
                </p:nvGrpSpPr>
                <p:grpSpPr>
                  <a:xfrm>
                    <a:off x="1701800" y="6324600"/>
                    <a:ext cx="838200" cy="1524000"/>
                    <a:chOff x="406400" y="5105400"/>
                    <a:chExt cx="838200" cy="1524000"/>
                  </a:xfrm>
                </p:grpSpPr>
                <p:pic>
                  <p:nvPicPr>
                    <p:cNvPr id="272" name="Picture 271"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73" name="Picture 272"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grpSp>
            <p:nvGrpSpPr>
              <p:cNvPr id="257" name="Group 256"/>
              <p:cNvGrpSpPr/>
              <p:nvPr/>
            </p:nvGrpSpPr>
            <p:grpSpPr>
              <a:xfrm>
                <a:off x="1778000" y="4572000"/>
                <a:ext cx="1524000" cy="1905000"/>
                <a:chOff x="406400" y="4572000"/>
                <a:chExt cx="1524000" cy="1905000"/>
              </a:xfrm>
            </p:grpSpPr>
            <p:grpSp>
              <p:nvGrpSpPr>
                <p:cNvPr id="258" name="Group 257"/>
                <p:cNvGrpSpPr/>
                <p:nvPr/>
              </p:nvGrpSpPr>
              <p:grpSpPr>
                <a:xfrm>
                  <a:off x="406400" y="4572000"/>
                  <a:ext cx="838200" cy="1905000"/>
                  <a:chOff x="1701800" y="5943600"/>
                  <a:chExt cx="838200" cy="1905000"/>
                </a:xfrm>
              </p:grpSpPr>
              <p:pic>
                <p:nvPicPr>
                  <p:cNvPr id="264" name="Picture 263"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65" name="Group 264"/>
                  <p:cNvGrpSpPr/>
                  <p:nvPr/>
                </p:nvGrpSpPr>
                <p:grpSpPr>
                  <a:xfrm>
                    <a:off x="1701800" y="6324600"/>
                    <a:ext cx="838200" cy="1524000"/>
                    <a:chOff x="406400" y="5105400"/>
                    <a:chExt cx="838200" cy="1524000"/>
                  </a:xfrm>
                </p:grpSpPr>
                <p:pic>
                  <p:nvPicPr>
                    <p:cNvPr id="266" name="Picture 265"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67" name="Picture 266"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nvGrpSpPr>
                <p:cNvPr id="259" name="Group 258"/>
                <p:cNvGrpSpPr/>
                <p:nvPr/>
              </p:nvGrpSpPr>
              <p:grpSpPr>
                <a:xfrm>
                  <a:off x="1092200" y="4572000"/>
                  <a:ext cx="838200" cy="1905000"/>
                  <a:chOff x="1701800" y="5943600"/>
                  <a:chExt cx="838200" cy="1905000"/>
                </a:xfrm>
              </p:grpSpPr>
              <p:pic>
                <p:nvPicPr>
                  <p:cNvPr id="260" name="Picture 259"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261" name="Group 260"/>
                  <p:cNvGrpSpPr/>
                  <p:nvPr/>
                </p:nvGrpSpPr>
                <p:grpSpPr>
                  <a:xfrm>
                    <a:off x="1701800" y="6324600"/>
                    <a:ext cx="838200" cy="1524000"/>
                    <a:chOff x="406400" y="5105400"/>
                    <a:chExt cx="838200" cy="1524000"/>
                  </a:xfrm>
                </p:grpSpPr>
                <p:pic>
                  <p:nvPicPr>
                    <p:cNvPr id="262" name="Picture 261"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263" name="Picture 262"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grpSp>
        </p:grpSp>
      </p:grpSp>
      <p:grpSp>
        <p:nvGrpSpPr>
          <p:cNvPr id="26" name="Group 25"/>
          <p:cNvGrpSpPr/>
          <p:nvPr/>
        </p:nvGrpSpPr>
        <p:grpSpPr>
          <a:xfrm>
            <a:off x="346870" y="6400800"/>
            <a:ext cx="1912036" cy="1905000"/>
            <a:chOff x="346870" y="6400800"/>
            <a:chExt cx="1912036" cy="1905000"/>
          </a:xfrm>
        </p:grpSpPr>
        <p:grpSp>
          <p:nvGrpSpPr>
            <p:cNvPr id="9" name="Group 8"/>
            <p:cNvGrpSpPr/>
            <p:nvPr/>
          </p:nvGrpSpPr>
          <p:grpSpPr>
            <a:xfrm>
              <a:off x="1495213" y="6400800"/>
              <a:ext cx="763693" cy="1905000"/>
              <a:chOff x="1701800" y="5943600"/>
              <a:chExt cx="838200" cy="1905000"/>
            </a:xfrm>
          </p:grpSpPr>
          <p:pic>
            <p:nvPicPr>
              <p:cNvPr id="6" name="Picture 5" descr="glyph-4-lime.png"/>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01800" y="5943600"/>
                <a:ext cx="838200" cy="1143000"/>
              </a:xfrm>
              <a:prstGeom prst="rect">
                <a:avLst/>
              </a:prstGeom>
            </p:spPr>
          </p:pic>
          <p:grpSp>
            <p:nvGrpSpPr>
              <p:cNvPr id="8" name="Group 7"/>
              <p:cNvGrpSpPr/>
              <p:nvPr/>
            </p:nvGrpSpPr>
            <p:grpSpPr>
              <a:xfrm>
                <a:off x="1701800" y="6324600"/>
                <a:ext cx="838200" cy="1524000"/>
                <a:chOff x="406400" y="5105400"/>
                <a:chExt cx="838200" cy="1524000"/>
              </a:xfrm>
            </p:grpSpPr>
            <p:pic>
              <p:nvPicPr>
                <p:cNvPr id="188" name="Picture 187" descr="glyph-4-lime.png"/>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06400" y="5105400"/>
                  <a:ext cx="838200" cy="1143000"/>
                </a:xfrm>
                <a:prstGeom prst="rect">
                  <a:avLst/>
                </a:prstGeom>
              </p:spPr>
            </p:pic>
            <p:pic>
              <p:nvPicPr>
                <p:cNvPr id="189" name="Picture 188" descr="glyph-4-lime.png"/>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6400" y="5486400"/>
                  <a:ext cx="838200" cy="1143000"/>
                </a:xfrm>
                <a:prstGeom prst="rect">
                  <a:avLst/>
                </a:prstGeom>
              </p:spPr>
            </p:pic>
          </p:grpSp>
        </p:grpSp>
        <p:sp>
          <p:nvSpPr>
            <p:cNvPr id="15" name="TextBox 14"/>
            <p:cNvSpPr txBox="1"/>
            <p:nvPr/>
          </p:nvSpPr>
          <p:spPr>
            <a:xfrm>
              <a:off x="346870" y="6705600"/>
              <a:ext cx="1126330" cy="461665"/>
            </a:xfrm>
            <a:prstGeom prst="rect">
              <a:avLst/>
            </a:prstGeom>
            <a:noFill/>
          </p:spPr>
          <p:txBody>
            <a:bodyPr wrap="none" rtlCol="0">
              <a:spAutoFit/>
            </a:bodyPr>
            <a:lstStyle/>
            <a:p>
              <a:pPr>
                <a:lnSpc>
                  <a:spcPct val="100000"/>
                </a:lnSpc>
              </a:pPr>
              <a:r>
                <a:rPr lang="en-US" dirty="0" smtClean="0"/>
                <a:t>Design</a:t>
              </a:r>
            </a:p>
          </p:txBody>
        </p:sp>
        <p:sp>
          <p:nvSpPr>
            <p:cNvPr id="122" name="TextBox 121"/>
            <p:cNvSpPr txBox="1"/>
            <p:nvPr/>
          </p:nvSpPr>
          <p:spPr>
            <a:xfrm>
              <a:off x="481300" y="7082135"/>
              <a:ext cx="908271" cy="461665"/>
            </a:xfrm>
            <a:prstGeom prst="rect">
              <a:avLst/>
            </a:prstGeom>
            <a:noFill/>
          </p:spPr>
          <p:txBody>
            <a:bodyPr wrap="none" rtlCol="0">
              <a:spAutoFit/>
            </a:bodyPr>
            <a:lstStyle/>
            <a:p>
              <a:pPr>
                <a:lnSpc>
                  <a:spcPct val="100000"/>
                </a:lnSpc>
              </a:pPr>
              <a:r>
                <a:rPr lang="en-US" dirty="0" smtClean="0"/>
                <a:t>Code</a:t>
              </a:r>
            </a:p>
          </p:txBody>
        </p:sp>
        <p:sp>
          <p:nvSpPr>
            <p:cNvPr id="123" name="TextBox 122"/>
            <p:cNvSpPr txBox="1"/>
            <p:nvPr/>
          </p:nvSpPr>
          <p:spPr>
            <a:xfrm>
              <a:off x="524923" y="7467600"/>
              <a:ext cx="761747" cy="461665"/>
            </a:xfrm>
            <a:prstGeom prst="rect">
              <a:avLst/>
            </a:prstGeom>
            <a:noFill/>
          </p:spPr>
          <p:txBody>
            <a:bodyPr wrap="none" rtlCol="0">
              <a:spAutoFit/>
            </a:bodyPr>
            <a:lstStyle/>
            <a:p>
              <a:pPr>
                <a:lnSpc>
                  <a:spcPct val="100000"/>
                </a:lnSpc>
              </a:pPr>
              <a:r>
                <a:rPr lang="en-US" dirty="0" smtClean="0"/>
                <a:t>Test</a:t>
              </a:r>
            </a:p>
          </p:txBody>
        </p:sp>
      </p:grpSp>
    </p:spTree>
    <p:extLst>
      <p:ext uri="{BB962C8B-B14F-4D97-AF65-F5344CB8AC3E}">
        <p14:creationId xmlns:p14="http://schemas.microsoft.com/office/powerpoint/2010/main" val="17337882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500"/>
                                        <p:tgtEl>
                                          <p:spTgt spid="1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 vs</a:t>
            </a:r>
            <a:r>
              <a:rPr lang="en-US" dirty="0"/>
              <a:t>. AGILE </a:t>
            </a:r>
            <a:r>
              <a:rPr lang="en-US" dirty="0" smtClean="0"/>
              <a:t>APPROACH</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42</a:t>
            </a:fld>
            <a:endParaRPr lang="en-US"/>
          </a:p>
        </p:txBody>
      </p:sp>
      <p:pic>
        <p:nvPicPr>
          <p:cNvPr id="4" name="Picture 3"/>
          <p:cNvPicPr>
            <a:picLocks noChangeAspect="1"/>
          </p:cNvPicPr>
          <p:nvPr/>
        </p:nvPicPr>
        <p:blipFill>
          <a:blip r:embed="rId2"/>
          <a:stretch>
            <a:fillRect/>
          </a:stretch>
        </p:blipFill>
        <p:spPr>
          <a:xfrm>
            <a:off x="3378200" y="2414006"/>
            <a:ext cx="6232809" cy="6272794"/>
          </a:xfrm>
          <a:prstGeom prst="rect">
            <a:avLst/>
          </a:prstGeom>
        </p:spPr>
      </p:pic>
      <p:sp>
        <p:nvSpPr>
          <p:cNvPr id="9" name="Content Placeholder 1"/>
          <p:cNvSpPr txBox="1">
            <a:spLocks/>
          </p:cNvSpPr>
          <p:nvPr/>
        </p:nvSpPr>
        <p:spPr bwMode="auto">
          <a:xfrm>
            <a:off x="787400" y="2336800"/>
            <a:ext cx="7924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unreleased changes = </a:t>
            </a:r>
            <a:r>
              <a:rPr lang="en-US" b="1" i="1" dirty="0" smtClean="0">
                <a:latin typeface="Open Sans"/>
                <a:cs typeface="Open Sans"/>
              </a:rPr>
              <a:t>risk</a:t>
            </a:r>
            <a:endParaRPr lang="en-US" b="1" i="1" dirty="0">
              <a:latin typeface="Open Sans"/>
              <a:cs typeface="Open Sans"/>
            </a:endParaRPr>
          </a:p>
        </p:txBody>
      </p:sp>
    </p:spTree>
    <p:extLst>
      <p:ext uri="{BB962C8B-B14F-4D97-AF65-F5344CB8AC3E}">
        <p14:creationId xmlns:p14="http://schemas.microsoft.com/office/powerpoint/2010/main" val="3366378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vs. AGILE APPROACH</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43</a:t>
            </a:fld>
            <a:endParaRPr lang="en-US"/>
          </a:p>
        </p:txBody>
      </p:sp>
      <p:pic>
        <p:nvPicPr>
          <p:cNvPr id="4" name="Picture 3"/>
          <p:cNvPicPr>
            <a:picLocks noChangeAspect="1"/>
          </p:cNvPicPr>
          <p:nvPr/>
        </p:nvPicPr>
        <p:blipFill>
          <a:blip r:embed="rId2"/>
          <a:stretch>
            <a:fillRect/>
          </a:stretch>
        </p:blipFill>
        <p:spPr>
          <a:xfrm>
            <a:off x="3378200" y="2368544"/>
            <a:ext cx="6233364" cy="5708656"/>
          </a:xfrm>
          <a:prstGeom prst="rect">
            <a:avLst/>
          </a:prstGeom>
        </p:spPr>
      </p:pic>
      <p:sp>
        <p:nvSpPr>
          <p:cNvPr id="5" name="Content Placeholder 1"/>
          <p:cNvSpPr txBox="1">
            <a:spLocks/>
          </p:cNvSpPr>
          <p:nvPr/>
        </p:nvSpPr>
        <p:spPr bwMode="auto">
          <a:xfrm>
            <a:off x="787400" y="2336800"/>
            <a:ext cx="7924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released changes = </a:t>
            </a:r>
            <a:r>
              <a:rPr lang="en-US" b="1" i="1" dirty="0" smtClean="0">
                <a:latin typeface="Open Sans"/>
                <a:cs typeface="Open Sans"/>
              </a:rPr>
              <a:t>value</a:t>
            </a:r>
            <a:endParaRPr lang="en-US" b="1" i="1" dirty="0">
              <a:latin typeface="Open Sans"/>
              <a:cs typeface="Open Sans"/>
            </a:endParaRPr>
          </a:p>
        </p:txBody>
      </p:sp>
    </p:spTree>
    <p:extLst>
      <p:ext uri="{BB962C8B-B14F-4D97-AF65-F5344CB8AC3E}">
        <p14:creationId xmlns:p14="http://schemas.microsoft.com/office/powerpoint/2010/main" val="1025716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vs. AGILE APPROACH</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44</a:t>
            </a:fld>
            <a:endParaRPr lang="en-US"/>
          </a:p>
        </p:txBody>
      </p:sp>
      <p:pic>
        <p:nvPicPr>
          <p:cNvPr id="4" name="Picture 3"/>
          <p:cNvPicPr>
            <a:picLocks noChangeAspect="1"/>
          </p:cNvPicPr>
          <p:nvPr/>
        </p:nvPicPr>
        <p:blipFill>
          <a:blip r:embed="rId2"/>
          <a:stretch>
            <a:fillRect/>
          </a:stretch>
        </p:blipFill>
        <p:spPr>
          <a:xfrm>
            <a:off x="3400561" y="2362200"/>
            <a:ext cx="7902439" cy="5753100"/>
          </a:xfrm>
          <a:prstGeom prst="rect">
            <a:avLst/>
          </a:prstGeom>
        </p:spPr>
      </p:pic>
      <p:sp>
        <p:nvSpPr>
          <p:cNvPr id="5" name="Content Placeholder 1"/>
          <p:cNvSpPr txBox="1">
            <a:spLocks/>
          </p:cNvSpPr>
          <p:nvPr/>
        </p:nvSpPr>
        <p:spPr bwMode="auto">
          <a:xfrm>
            <a:off x="787400" y="2336800"/>
            <a:ext cx="7924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released changes = </a:t>
            </a:r>
            <a:r>
              <a:rPr lang="en-US" b="1" i="1" dirty="0" smtClean="0">
                <a:latin typeface="Open Sans"/>
                <a:cs typeface="Open Sans"/>
              </a:rPr>
              <a:t>lower the risk</a:t>
            </a:r>
            <a:endParaRPr lang="en-US" b="1" i="1" dirty="0">
              <a:latin typeface="Open Sans"/>
              <a:cs typeface="Open Sans"/>
            </a:endParaRPr>
          </a:p>
        </p:txBody>
      </p:sp>
    </p:spTree>
    <p:extLst>
      <p:ext uri="{BB962C8B-B14F-4D97-AF65-F5344CB8AC3E}">
        <p14:creationId xmlns:p14="http://schemas.microsoft.com/office/powerpoint/2010/main" val="1025716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0" y="673100"/>
            <a:ext cx="13004800" cy="723900"/>
          </a:xfrm>
        </p:spPr>
        <p:txBody>
          <a:bodyPr/>
          <a:lstStyle/>
          <a:p>
            <a:pPr eaLnBrk="1" hangingPunct="1">
              <a:defRPr/>
            </a:pPr>
            <a:r>
              <a:rPr lang="en-US" dirty="0" smtClean="0"/>
              <a:t>The traditional triangle</a:t>
            </a:r>
          </a:p>
        </p:txBody>
      </p:sp>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45</a:t>
            </a:fld>
            <a:endParaRPr lang="en-US"/>
          </a:p>
        </p:txBody>
      </p:sp>
      <p:pic>
        <p:nvPicPr>
          <p:cNvPr id="5" name="Picture 4" descr="Glyph Inventory 1_play.jpg"/>
          <p:cNvPicPr>
            <a:picLocks noChangeAspect="1"/>
          </p:cNvPicPr>
          <p:nvPr/>
        </p:nvPicPr>
        <p:blipFill rotWithShape="1">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r="15289"/>
          <a:stretch/>
        </p:blipFill>
        <p:spPr>
          <a:xfrm rot="16045467">
            <a:off x="3692006" y="3107103"/>
            <a:ext cx="5620789" cy="6035086"/>
          </a:xfrm>
          <a:prstGeom prst="rect">
            <a:avLst/>
          </a:prstGeom>
        </p:spPr>
      </p:pic>
      <p:sp>
        <p:nvSpPr>
          <p:cNvPr id="6" name="Content Placeholder 1"/>
          <p:cNvSpPr txBox="1">
            <a:spLocks/>
          </p:cNvSpPr>
          <p:nvPr/>
        </p:nvSpPr>
        <p:spPr>
          <a:xfrm>
            <a:off x="2463800" y="2286000"/>
            <a:ext cx="7696200" cy="8636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r>
              <a:rPr lang="en-US" sz="4400" b="1" i="1" dirty="0" smtClean="0"/>
              <a:t>cost</a:t>
            </a:r>
            <a:endParaRPr lang="en-US" sz="4400" b="1" i="1" dirty="0"/>
          </a:p>
        </p:txBody>
      </p:sp>
      <p:sp>
        <p:nvSpPr>
          <p:cNvPr id="8" name="Content Placeholder 1"/>
          <p:cNvSpPr txBox="1">
            <a:spLocks/>
          </p:cNvSpPr>
          <p:nvPr/>
        </p:nvSpPr>
        <p:spPr bwMode="auto">
          <a:xfrm>
            <a:off x="9169400" y="6629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4400" b="1" i="1" dirty="0" smtClean="0"/>
              <a:t>scope</a:t>
            </a:r>
            <a:endParaRPr lang="en-US" sz="4400" b="1" i="1" dirty="0"/>
          </a:p>
        </p:txBody>
      </p:sp>
      <p:sp>
        <p:nvSpPr>
          <p:cNvPr id="10" name="Content Placeholder 1"/>
          <p:cNvSpPr txBox="1">
            <a:spLocks/>
          </p:cNvSpPr>
          <p:nvPr/>
        </p:nvSpPr>
        <p:spPr bwMode="auto">
          <a:xfrm>
            <a:off x="711200" y="7010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4400" b="1" i="1" dirty="0" smtClean="0"/>
              <a:t>schedule</a:t>
            </a:r>
            <a:endParaRPr lang="en-US" sz="4400" b="1" i="1" dirty="0"/>
          </a:p>
        </p:txBody>
      </p:sp>
    </p:spTree>
    <p:extLst>
      <p:ext uri="{BB962C8B-B14F-4D97-AF65-F5344CB8AC3E}">
        <p14:creationId xmlns:p14="http://schemas.microsoft.com/office/powerpoint/2010/main" val="1602109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The agile triangle</a:t>
            </a:r>
          </a:p>
        </p:txBody>
      </p:sp>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46</a:t>
            </a:fld>
            <a:endParaRPr lang="en-US"/>
          </a:p>
        </p:txBody>
      </p:sp>
      <p:pic>
        <p:nvPicPr>
          <p:cNvPr id="5" name="Picture 4" descr="Glyph Inventory 1_play.jpg"/>
          <p:cNvPicPr>
            <a:picLocks noChangeAspect="1"/>
          </p:cNvPicPr>
          <p:nvPr/>
        </p:nvPicPr>
        <p:blipFill rotWithShape="1">
          <a:blip r:embed="rId2">
            <a:extLst>
              <a:ext uri="{28A0092B-C50C-407E-A947-70E740481C1C}">
                <a14:useLocalDpi xmlns:a14="http://schemas.microsoft.com/office/drawing/2010/main" val="0"/>
              </a:ext>
            </a:extLst>
          </a:blip>
          <a:srcRect r="15289"/>
          <a:stretch/>
        </p:blipFill>
        <p:spPr>
          <a:xfrm rot="16045467">
            <a:off x="3692006" y="3107103"/>
            <a:ext cx="5620789" cy="6035086"/>
          </a:xfrm>
          <a:prstGeom prst="rect">
            <a:avLst/>
          </a:prstGeom>
        </p:spPr>
      </p:pic>
      <p:sp>
        <p:nvSpPr>
          <p:cNvPr id="6" name="Content Placeholder 1"/>
          <p:cNvSpPr txBox="1">
            <a:spLocks/>
          </p:cNvSpPr>
          <p:nvPr/>
        </p:nvSpPr>
        <p:spPr>
          <a:xfrm>
            <a:off x="2463800" y="2286000"/>
            <a:ext cx="7696200" cy="8636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r>
              <a:rPr lang="en-US" sz="4400" b="1" i="1" dirty="0" smtClean="0"/>
              <a:t>value</a:t>
            </a:r>
            <a:endParaRPr lang="en-US" sz="4400" b="1" i="1" dirty="0"/>
          </a:p>
        </p:txBody>
      </p:sp>
      <p:sp>
        <p:nvSpPr>
          <p:cNvPr id="7" name="Content Placeholder 1"/>
          <p:cNvSpPr txBox="1">
            <a:spLocks/>
          </p:cNvSpPr>
          <p:nvPr/>
        </p:nvSpPr>
        <p:spPr bwMode="auto">
          <a:xfrm>
            <a:off x="7416800" y="2286000"/>
            <a:ext cx="4419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releasable product</a:t>
            </a:r>
            <a:br>
              <a:rPr lang="en-US" sz="2400" b="1" i="1" dirty="0" smtClean="0"/>
            </a:br>
            <a:r>
              <a:rPr lang="en-US" sz="2400" b="1" i="1" dirty="0" smtClean="0"/>
              <a:t>understood or perceived value</a:t>
            </a:r>
          </a:p>
          <a:p>
            <a:pPr marL="0" indent="0">
              <a:buFont typeface="Wingdings" charset="2"/>
              <a:buNone/>
            </a:pPr>
            <a:endParaRPr lang="en-US" sz="4400" b="1" i="1" dirty="0"/>
          </a:p>
        </p:txBody>
      </p:sp>
      <p:sp>
        <p:nvSpPr>
          <p:cNvPr id="8" name="Content Placeholder 1"/>
          <p:cNvSpPr txBox="1">
            <a:spLocks/>
          </p:cNvSpPr>
          <p:nvPr/>
        </p:nvSpPr>
        <p:spPr bwMode="auto">
          <a:xfrm>
            <a:off x="9169400" y="6629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4400" b="1" i="1" dirty="0" smtClean="0"/>
              <a:t>constraints</a:t>
            </a:r>
            <a:endParaRPr lang="en-US" sz="4400" b="1" i="1" dirty="0"/>
          </a:p>
        </p:txBody>
      </p:sp>
      <p:sp>
        <p:nvSpPr>
          <p:cNvPr id="9" name="Content Placeholder 1"/>
          <p:cNvSpPr txBox="1">
            <a:spLocks/>
          </p:cNvSpPr>
          <p:nvPr/>
        </p:nvSpPr>
        <p:spPr bwMode="auto">
          <a:xfrm>
            <a:off x="9169400" y="7391400"/>
            <a:ext cx="3124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cost, schedule, scope</a:t>
            </a:r>
            <a:endParaRPr lang="en-US" sz="4400" b="1" i="1" dirty="0"/>
          </a:p>
        </p:txBody>
      </p:sp>
      <p:sp>
        <p:nvSpPr>
          <p:cNvPr id="10" name="Content Placeholder 1"/>
          <p:cNvSpPr txBox="1">
            <a:spLocks/>
          </p:cNvSpPr>
          <p:nvPr/>
        </p:nvSpPr>
        <p:spPr bwMode="auto">
          <a:xfrm>
            <a:off x="711200" y="7010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4400" b="1" i="1" dirty="0" smtClean="0"/>
              <a:t>quality</a:t>
            </a:r>
            <a:endParaRPr lang="en-US" sz="4400" b="1" i="1" dirty="0"/>
          </a:p>
        </p:txBody>
      </p:sp>
      <p:sp>
        <p:nvSpPr>
          <p:cNvPr id="11" name="Content Placeholder 1"/>
          <p:cNvSpPr txBox="1">
            <a:spLocks/>
          </p:cNvSpPr>
          <p:nvPr/>
        </p:nvSpPr>
        <p:spPr bwMode="auto">
          <a:xfrm>
            <a:off x="558800" y="7848600"/>
            <a:ext cx="3124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400" b="1" i="1" dirty="0" smtClean="0"/>
              <a:t>reliable</a:t>
            </a:r>
            <a:br>
              <a:rPr lang="en-US" sz="2400" b="1" i="1" dirty="0" smtClean="0"/>
            </a:br>
            <a:r>
              <a:rPr lang="en-US" sz="2400" b="1" i="1" dirty="0" smtClean="0"/>
              <a:t>adaptable project</a:t>
            </a:r>
            <a:endParaRPr lang="en-US" sz="4400" b="1" i="1" dirty="0"/>
          </a:p>
        </p:txBody>
      </p:sp>
    </p:spTree>
    <p:extLst>
      <p:ext uri="{BB962C8B-B14F-4D97-AF65-F5344CB8AC3E}">
        <p14:creationId xmlns:p14="http://schemas.microsoft.com/office/powerpoint/2010/main" val="8604685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body" sz="quarter" idx="11"/>
          </p:nvPr>
        </p:nvSpPr>
        <p:spPr>
          <a:xfrm>
            <a:off x="2082800" y="2518958"/>
            <a:ext cx="8839200" cy="4715137"/>
          </a:xfrm>
        </p:spPr>
        <p:txBody>
          <a:bodyPr/>
          <a:lstStyle/>
          <a:p>
            <a:pPr eaLnBrk="1" hangingPunct="1">
              <a:defRPr/>
            </a:pPr>
            <a:r>
              <a:rPr lang="en-US" dirty="0"/>
              <a:t>Both management and technical practices are </a:t>
            </a:r>
            <a:r>
              <a:rPr lang="en-US" dirty="0" smtClean="0"/>
              <a:t>important.</a:t>
            </a:r>
            <a:br>
              <a:rPr lang="en-US" dirty="0" smtClean="0"/>
            </a:br>
            <a:endParaRPr lang="en-US" dirty="0" smtClean="0"/>
          </a:p>
          <a:p>
            <a:pPr eaLnBrk="1" hangingPunct="1">
              <a:defRPr/>
            </a:pPr>
            <a:r>
              <a:rPr lang="en-US" dirty="0"/>
              <a:t>To be truly agile, the software itself needs to be </a:t>
            </a:r>
            <a:r>
              <a:rPr lang="en-US" dirty="0" smtClean="0"/>
              <a:t>agile.</a:t>
            </a:r>
          </a:p>
        </p:txBody>
      </p:sp>
      <p:sp>
        <p:nvSpPr>
          <p:cNvPr id="3" name="Slide Number Placeholder 3"/>
          <p:cNvSpPr>
            <a:spLocks noGrp="1"/>
          </p:cNvSpPr>
          <p:nvPr>
            <p:ph type="sldNum" sz="quarter" idx="12"/>
          </p:nvPr>
        </p:nvSpPr>
        <p:spPr/>
        <p:txBody>
          <a:bodyPr/>
          <a:lstStyle/>
          <a:p>
            <a:pPr>
              <a:defRPr/>
            </a:pPr>
            <a:fld id="{EE7DADB0-90C5-7946-AEE7-F7A3BAF3A4BD}" type="slidenum">
              <a:rPr lang="en-US"/>
              <a:pPr>
                <a:defRPr/>
              </a:pPr>
              <a:t>47</a:t>
            </a:fld>
            <a:endParaRPr lang="en-US"/>
          </a:p>
        </p:txBody>
      </p:sp>
    </p:spTree>
    <p:extLst>
      <p:ext uri="{BB962C8B-B14F-4D97-AF65-F5344CB8AC3E}">
        <p14:creationId xmlns:p14="http://schemas.microsoft.com/office/powerpoint/2010/main" val="38365473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agile is </a:t>
            </a:r>
            <a:r>
              <a:rPr lang="en-US" i="1" dirty="0" smtClean="0"/>
              <a:t>not</a:t>
            </a:r>
            <a:endParaRPr lang="en-US" i="1"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48</a:t>
            </a:fld>
            <a:endParaRPr lang="en-US"/>
          </a:p>
        </p:txBody>
      </p:sp>
    </p:spTree>
    <p:extLst>
      <p:ext uri="{BB962C8B-B14F-4D97-AF65-F5344CB8AC3E}">
        <p14:creationId xmlns:p14="http://schemas.microsoft.com/office/powerpoint/2010/main" val="3195733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It is not either-or</a:t>
            </a:r>
          </a:p>
        </p:txBody>
      </p:sp>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49</a:t>
            </a:fld>
            <a:endParaRPr lang="en-US"/>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smtClean="0"/>
              <a:t>Scrum</a:t>
            </a:r>
          </a:p>
          <a:p>
            <a:pPr marL="571500" indent="-571500">
              <a:spcBef>
                <a:spcPts val="0"/>
              </a:spcBef>
              <a:spcAft>
                <a:spcPts val="1200"/>
              </a:spcAft>
              <a:buClr>
                <a:srgbClr val="00AA5B"/>
              </a:buClr>
              <a:buSzPct val="100000"/>
              <a:buFont typeface="Lucida Grande"/>
              <a:buChar char="■"/>
            </a:pPr>
            <a:r>
              <a:rPr lang="en-US" sz="4000" dirty="0" smtClean="0"/>
              <a:t>XP (</a:t>
            </a:r>
            <a:r>
              <a:rPr lang="en-US" sz="4000" dirty="0" err="1" smtClean="0"/>
              <a:t>eXtreme</a:t>
            </a:r>
            <a:r>
              <a:rPr lang="en-US" sz="4000" dirty="0" smtClean="0"/>
              <a:t> Programming)</a:t>
            </a:r>
          </a:p>
          <a:p>
            <a:pPr marL="571500" indent="-571500">
              <a:spcBef>
                <a:spcPts val="0"/>
              </a:spcBef>
              <a:spcAft>
                <a:spcPts val="1200"/>
              </a:spcAft>
              <a:buClr>
                <a:srgbClr val="00AA5B"/>
              </a:buClr>
              <a:buSzPct val="100000"/>
              <a:buFont typeface="Lucida Grande"/>
              <a:buChar char="■"/>
            </a:pPr>
            <a:r>
              <a:rPr lang="en-US" sz="4000" dirty="0" smtClean="0"/>
              <a:t>Lean-</a:t>
            </a:r>
            <a:r>
              <a:rPr lang="en-US" sz="4000" dirty="0" err="1" smtClean="0"/>
              <a:t>kanban</a:t>
            </a:r>
            <a:endParaRPr lang="en-US" sz="4000" dirty="0" smtClean="0"/>
          </a:p>
          <a:p>
            <a:pPr marL="571500" indent="-571500">
              <a:spcBef>
                <a:spcPts val="0"/>
              </a:spcBef>
              <a:spcAft>
                <a:spcPts val="1200"/>
              </a:spcAft>
              <a:buClr>
                <a:srgbClr val="00AA5B"/>
              </a:buClr>
              <a:buSzPct val="100000"/>
              <a:buFont typeface="Lucida Grande"/>
              <a:buChar char="■"/>
            </a:pPr>
            <a:r>
              <a:rPr lang="en-US" sz="4000" dirty="0" smtClean="0"/>
              <a:t>Hybrid (e.g., “</a:t>
            </a:r>
            <a:r>
              <a:rPr lang="en-US" sz="4000" dirty="0" err="1" smtClean="0"/>
              <a:t>Scrumban</a:t>
            </a:r>
            <a:r>
              <a:rPr lang="en-US" sz="4000" dirty="0" smtClean="0"/>
              <a:t>”)</a:t>
            </a:r>
            <a:endParaRPr lang="en-US" sz="4000" dirty="0"/>
          </a:p>
        </p:txBody>
      </p:sp>
    </p:spTree>
    <p:extLst>
      <p:ext uri="{BB962C8B-B14F-4D97-AF65-F5344CB8AC3E}">
        <p14:creationId xmlns:p14="http://schemas.microsoft.com/office/powerpoint/2010/main" val="3044908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Short Introductions</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5</a:t>
            </a:fld>
            <a:endParaRPr lang="en-US"/>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Who are you?</a:t>
            </a:r>
          </a:p>
          <a:p>
            <a:pPr marL="571500" indent="-571500">
              <a:spcBef>
                <a:spcPts val="0"/>
              </a:spcBef>
              <a:spcAft>
                <a:spcPts val="1200"/>
              </a:spcAft>
              <a:buClr>
                <a:srgbClr val="00AA5B"/>
              </a:buClr>
              <a:buSzPct val="100000"/>
              <a:buFont typeface="Lucida Grande"/>
              <a:buChar char="■"/>
            </a:pPr>
            <a:r>
              <a:rPr lang="en-US" sz="3600" dirty="0"/>
              <a:t>What do you do?</a:t>
            </a:r>
          </a:p>
          <a:p>
            <a:pPr marL="571500" indent="-571500">
              <a:spcBef>
                <a:spcPts val="0"/>
              </a:spcBef>
              <a:spcAft>
                <a:spcPts val="1200"/>
              </a:spcAft>
              <a:buClr>
                <a:srgbClr val="00AA5B"/>
              </a:buClr>
              <a:buSzPct val="100000"/>
              <a:buFont typeface="Lucida Grande"/>
              <a:buChar char="■"/>
            </a:pPr>
            <a:r>
              <a:rPr lang="en-US" sz="3600" dirty="0"/>
              <a:t>What is your main learning objective?</a:t>
            </a:r>
          </a:p>
        </p:txBody>
      </p:sp>
    </p:spTree>
    <p:extLst>
      <p:ext uri="{BB962C8B-B14F-4D97-AF65-F5344CB8AC3E}">
        <p14:creationId xmlns:p14="http://schemas.microsoft.com/office/powerpoint/2010/main" val="1011610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Agile is not…</a:t>
            </a:r>
          </a:p>
        </p:txBody>
      </p:sp>
      <p:sp>
        <p:nvSpPr>
          <p:cNvPr id="3" name="Slide Number Placeholder 3"/>
          <p:cNvSpPr>
            <a:spLocks noGrp="1"/>
          </p:cNvSpPr>
          <p:nvPr>
            <p:ph type="sldNum" sz="quarter" idx="10"/>
          </p:nvPr>
        </p:nvSpPr>
        <p:spPr/>
        <p:txBody>
          <a:bodyPr/>
          <a:lstStyle/>
          <a:p>
            <a:pPr>
              <a:defRPr/>
            </a:pPr>
            <a:fld id="{69296925-0010-1A41-99E5-D0E66319FB13}" type="slidenum">
              <a:rPr lang="en-US"/>
              <a:pPr>
                <a:defRPr/>
              </a:pPr>
              <a:t>50</a:t>
            </a:fld>
            <a:endParaRPr lang="en-US"/>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a:t>A </a:t>
            </a:r>
            <a:r>
              <a:rPr lang="en-US" sz="4000" dirty="0" smtClean="0"/>
              <a:t>“silver bullet”</a:t>
            </a:r>
            <a:endParaRPr lang="en-US" sz="4000" dirty="0"/>
          </a:p>
          <a:p>
            <a:pPr marL="571500" indent="-571500">
              <a:spcBef>
                <a:spcPts val="0"/>
              </a:spcBef>
              <a:spcAft>
                <a:spcPts val="1200"/>
              </a:spcAft>
              <a:buClr>
                <a:srgbClr val="00AA5B"/>
              </a:buClr>
              <a:buSzPct val="100000"/>
              <a:buFont typeface="Lucida Grande"/>
              <a:buChar char="■"/>
            </a:pPr>
            <a:r>
              <a:rPr lang="en-US" sz="4000" dirty="0"/>
              <a:t>One size fits all</a:t>
            </a:r>
          </a:p>
          <a:p>
            <a:pPr marL="571500" indent="-571500">
              <a:spcBef>
                <a:spcPts val="0"/>
              </a:spcBef>
              <a:spcAft>
                <a:spcPts val="1200"/>
              </a:spcAft>
              <a:buClr>
                <a:srgbClr val="00AA5B"/>
              </a:buClr>
              <a:buSzPct val="100000"/>
              <a:buFont typeface="Lucida Grande"/>
              <a:buChar char="■"/>
            </a:pPr>
            <a:r>
              <a:rPr lang="en-US" sz="4000" dirty="0"/>
              <a:t>Go through the </a:t>
            </a:r>
            <a:r>
              <a:rPr lang="en-US" sz="4000" dirty="0" smtClean="0"/>
              <a:t>motions and mechanics,  </a:t>
            </a:r>
            <a:r>
              <a:rPr lang="en-US" sz="4000" dirty="0"/>
              <a:t>and </a:t>
            </a:r>
            <a:r>
              <a:rPr lang="en-US" sz="4000" dirty="0" smtClean="0"/>
              <a:t>then “we </a:t>
            </a:r>
            <a:r>
              <a:rPr lang="en-US" sz="4000" dirty="0"/>
              <a:t>are </a:t>
            </a:r>
            <a:r>
              <a:rPr lang="en-US" sz="4000" dirty="0" smtClean="0"/>
              <a:t>agile”</a:t>
            </a:r>
            <a:endParaRPr lang="en-US" sz="4000" dirty="0"/>
          </a:p>
          <a:p>
            <a:pPr marL="571500" indent="-571500">
              <a:spcBef>
                <a:spcPts val="0"/>
              </a:spcBef>
              <a:spcAft>
                <a:spcPts val="1200"/>
              </a:spcAft>
              <a:buClr>
                <a:srgbClr val="00AA5B"/>
              </a:buClr>
              <a:buSzPct val="100000"/>
              <a:buFont typeface="Lucida Grande"/>
              <a:buChar char="■"/>
            </a:pPr>
            <a:r>
              <a:rPr lang="en-US" sz="4000" dirty="0"/>
              <a:t>Ad-hoc with no </a:t>
            </a:r>
            <a:r>
              <a:rPr lang="en-US" sz="4000" dirty="0" smtClean="0"/>
              <a:t>plan</a:t>
            </a:r>
          </a:p>
          <a:p>
            <a:pPr marL="571500" indent="-571500">
              <a:spcBef>
                <a:spcPts val="0"/>
              </a:spcBef>
              <a:spcAft>
                <a:spcPts val="1200"/>
              </a:spcAft>
              <a:buClr>
                <a:srgbClr val="00AA5B"/>
              </a:buClr>
              <a:buSzPct val="100000"/>
              <a:buFont typeface="Lucida Grande"/>
              <a:buChar char="■"/>
            </a:pPr>
            <a:r>
              <a:rPr lang="en-US" sz="4000" dirty="0" smtClean="0"/>
              <a:t>Anything can change anywhere</a:t>
            </a:r>
            <a:r>
              <a:rPr lang="en-US" sz="4000" smtClean="0"/>
              <a:t>, anytime</a:t>
            </a:r>
            <a:endParaRPr lang="en-US" sz="4000" dirty="0"/>
          </a:p>
        </p:txBody>
      </p:sp>
    </p:spTree>
    <p:extLst>
      <p:ext uri="{BB962C8B-B14F-4D97-AF65-F5344CB8AC3E}">
        <p14:creationId xmlns:p14="http://schemas.microsoft.com/office/powerpoint/2010/main" val="36738054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3">
                <a:tint val="45000"/>
                <a:satMod val="400000"/>
              </a:schemeClr>
            </a:duotone>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What do agile teams look like?</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51</a:t>
            </a:fld>
            <a:endParaRPr lang="en-US"/>
          </a:p>
        </p:txBody>
      </p:sp>
    </p:spTree>
    <p:extLst>
      <p:ext uri="{BB962C8B-B14F-4D97-AF65-F5344CB8AC3E}">
        <p14:creationId xmlns:p14="http://schemas.microsoft.com/office/powerpoint/2010/main" val="4101699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320800" y="673100"/>
            <a:ext cx="10363200" cy="723900"/>
          </a:xfrm>
        </p:spPr>
        <p:txBody>
          <a:bodyPr/>
          <a:lstStyle/>
          <a:p>
            <a:r>
              <a:rPr lang="en-US" dirty="0" smtClean="0"/>
              <a:t>TRADITIONAL SILOS</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52</a:t>
            </a:fld>
            <a:endParaRPr lang="en-US"/>
          </a:p>
        </p:txBody>
      </p:sp>
      <p:pic>
        <p:nvPicPr>
          <p:cNvPr id="13" name="Picture 12" descr="Glyph Inventory 1_person-10.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6800" y="2971800"/>
            <a:ext cx="1269187" cy="1269187"/>
          </a:xfrm>
          <a:prstGeom prst="rect">
            <a:avLst/>
          </a:prstGeom>
        </p:spPr>
      </p:pic>
      <p:pic>
        <p:nvPicPr>
          <p:cNvPr id="15" name="Picture 14"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88200" y="5181600"/>
            <a:ext cx="1269187" cy="1269187"/>
          </a:xfrm>
          <a:prstGeom prst="rect">
            <a:avLst/>
          </a:prstGeom>
        </p:spPr>
      </p:pic>
      <p:pic>
        <p:nvPicPr>
          <p:cNvPr id="17" name="Picture 16" descr="Glyph Inventory 1_person-3.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400" y="6248400"/>
            <a:ext cx="1269187" cy="1269187"/>
          </a:xfrm>
          <a:prstGeom prst="rect">
            <a:avLst/>
          </a:prstGeom>
        </p:spPr>
      </p:pic>
      <p:pic>
        <p:nvPicPr>
          <p:cNvPr id="18" name="Picture 17" descr="Glyph Inventory 1_person-7.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3600" y="3886200"/>
            <a:ext cx="1269187" cy="1269187"/>
          </a:xfrm>
          <a:prstGeom prst="rect">
            <a:avLst/>
          </a:prstGeom>
        </p:spPr>
      </p:pic>
      <p:pic>
        <p:nvPicPr>
          <p:cNvPr id="20" name="Picture 19"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40800" y="4648200"/>
            <a:ext cx="1269187" cy="1269187"/>
          </a:xfrm>
          <a:prstGeom prst="rect">
            <a:avLst/>
          </a:prstGeom>
        </p:spPr>
      </p:pic>
      <p:pic>
        <p:nvPicPr>
          <p:cNvPr id="21" name="Picture 20"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40800" y="5715000"/>
            <a:ext cx="1269187" cy="1269187"/>
          </a:xfrm>
          <a:prstGeom prst="rect">
            <a:avLst/>
          </a:prstGeom>
        </p:spPr>
      </p:pic>
      <p:pic>
        <p:nvPicPr>
          <p:cNvPr id="22" name="Picture 21"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79000" y="5105400"/>
            <a:ext cx="1269187" cy="1269187"/>
          </a:xfrm>
          <a:prstGeom prst="rect">
            <a:avLst/>
          </a:prstGeom>
        </p:spPr>
      </p:pic>
      <p:pic>
        <p:nvPicPr>
          <p:cNvPr id="23" name="Picture 22" descr="Glyph Inventory 1_person-7.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4000" y="4419600"/>
            <a:ext cx="1269187" cy="1269187"/>
          </a:xfrm>
          <a:prstGeom prst="rect">
            <a:avLst/>
          </a:prstGeom>
        </p:spPr>
      </p:pic>
      <p:pic>
        <p:nvPicPr>
          <p:cNvPr id="25" name="Picture 24" descr="Glyph Inventory 1_person-3.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92800" y="6019800"/>
            <a:ext cx="1269187" cy="1269187"/>
          </a:xfrm>
          <a:prstGeom prst="rect">
            <a:avLst/>
          </a:prstGeom>
        </p:spPr>
      </p:pic>
      <p:pic>
        <p:nvPicPr>
          <p:cNvPr id="26" name="Picture 25" descr="Glyph Inventory 1_person-3.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6000" y="4038600"/>
            <a:ext cx="1269187" cy="1269187"/>
          </a:xfrm>
          <a:prstGeom prst="rect">
            <a:avLst/>
          </a:prstGeom>
        </p:spPr>
      </p:pic>
      <p:pic>
        <p:nvPicPr>
          <p:cNvPr id="27" name="Picture 26" descr="Glyph Inventory 1_person-10.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6800" y="1828800"/>
            <a:ext cx="1269187" cy="1269187"/>
          </a:xfrm>
          <a:prstGeom prst="rect">
            <a:avLst/>
          </a:prstGeom>
        </p:spPr>
      </p:pic>
      <p:pic>
        <p:nvPicPr>
          <p:cNvPr id="28" name="Picture 27" descr="Glyph Inventory 1_person-10.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36200" y="2438400"/>
            <a:ext cx="1269187" cy="1269187"/>
          </a:xfrm>
          <a:prstGeom prst="rect">
            <a:avLst/>
          </a:prstGeom>
        </p:spPr>
      </p:pic>
      <p:sp>
        <p:nvSpPr>
          <p:cNvPr id="29" name="Content Placeholder 1"/>
          <p:cNvSpPr txBox="1">
            <a:spLocks/>
          </p:cNvSpPr>
          <p:nvPr/>
        </p:nvSpPr>
        <p:spPr bwMode="auto">
          <a:xfrm>
            <a:off x="8559800" y="2209800"/>
            <a:ext cx="685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PM</a:t>
            </a:r>
            <a:endParaRPr lang="en-US" sz="4400" b="1" i="1" dirty="0"/>
          </a:p>
        </p:txBody>
      </p:sp>
      <p:pic>
        <p:nvPicPr>
          <p:cNvPr id="30" name="Picture 29" descr="Glyph Inventory 1_person-5.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6800" y="2057400"/>
            <a:ext cx="1269187" cy="1269187"/>
          </a:xfrm>
          <a:prstGeom prst="rect">
            <a:avLst/>
          </a:prstGeom>
        </p:spPr>
      </p:pic>
      <p:pic>
        <p:nvPicPr>
          <p:cNvPr id="31" name="Picture 30" descr="Glyph Inventory 1_person-6.jp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4200" y="7924800"/>
            <a:ext cx="1269187" cy="1269187"/>
          </a:xfrm>
          <a:prstGeom prst="rect">
            <a:avLst/>
          </a:prstGeom>
        </p:spPr>
      </p:pic>
      <p:sp>
        <p:nvSpPr>
          <p:cNvPr id="32" name="Content Placeholder 1"/>
          <p:cNvSpPr txBox="1">
            <a:spLocks/>
          </p:cNvSpPr>
          <p:nvPr/>
        </p:nvSpPr>
        <p:spPr bwMode="auto">
          <a:xfrm>
            <a:off x="7264400" y="62484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Architect</a:t>
            </a:r>
            <a:endParaRPr lang="en-US" sz="4400" b="1" i="1" dirty="0"/>
          </a:p>
        </p:txBody>
      </p:sp>
      <p:sp>
        <p:nvSpPr>
          <p:cNvPr id="33" name="Content Placeholder 1"/>
          <p:cNvSpPr txBox="1">
            <a:spLocks/>
          </p:cNvSpPr>
          <p:nvPr/>
        </p:nvSpPr>
        <p:spPr bwMode="auto">
          <a:xfrm>
            <a:off x="10083800" y="62230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err="1" smtClean="0"/>
              <a:t>Dev’s</a:t>
            </a:r>
            <a:endParaRPr lang="en-US" sz="4400" b="1" i="1" dirty="0"/>
          </a:p>
        </p:txBody>
      </p:sp>
      <p:sp>
        <p:nvSpPr>
          <p:cNvPr id="34" name="Content Placeholder 1"/>
          <p:cNvSpPr txBox="1">
            <a:spLocks/>
          </p:cNvSpPr>
          <p:nvPr/>
        </p:nvSpPr>
        <p:spPr bwMode="auto">
          <a:xfrm>
            <a:off x="10769600" y="19050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QA’s</a:t>
            </a:r>
            <a:endParaRPr lang="en-US" sz="4400" b="1" i="1" dirty="0"/>
          </a:p>
        </p:txBody>
      </p:sp>
      <p:sp>
        <p:nvSpPr>
          <p:cNvPr id="35" name="Content Placeholder 1"/>
          <p:cNvSpPr txBox="1">
            <a:spLocks/>
          </p:cNvSpPr>
          <p:nvPr/>
        </p:nvSpPr>
        <p:spPr bwMode="auto">
          <a:xfrm>
            <a:off x="5969000" y="44958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BA</a:t>
            </a:r>
            <a:endParaRPr lang="en-US" sz="4400" b="1" i="1" dirty="0"/>
          </a:p>
        </p:txBody>
      </p:sp>
      <p:sp>
        <p:nvSpPr>
          <p:cNvPr id="36" name="Content Placeholder 1"/>
          <p:cNvSpPr txBox="1">
            <a:spLocks/>
          </p:cNvSpPr>
          <p:nvPr/>
        </p:nvSpPr>
        <p:spPr bwMode="auto">
          <a:xfrm>
            <a:off x="6045200" y="71628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BA’s</a:t>
            </a:r>
            <a:endParaRPr lang="en-US" sz="4400" b="1" i="1" dirty="0"/>
          </a:p>
        </p:txBody>
      </p:sp>
      <p:sp>
        <p:nvSpPr>
          <p:cNvPr id="37" name="Content Placeholder 1"/>
          <p:cNvSpPr txBox="1">
            <a:spLocks/>
          </p:cNvSpPr>
          <p:nvPr/>
        </p:nvSpPr>
        <p:spPr bwMode="auto">
          <a:xfrm>
            <a:off x="10617200" y="8153400"/>
            <a:ext cx="1828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Operations</a:t>
            </a:r>
            <a:endParaRPr lang="en-US" sz="4400" b="1" i="1" dirty="0"/>
          </a:p>
        </p:txBody>
      </p:sp>
      <p:sp>
        <p:nvSpPr>
          <p:cNvPr id="38" name="Content Placeholder 1"/>
          <p:cNvSpPr txBox="1">
            <a:spLocks/>
          </p:cNvSpPr>
          <p:nvPr/>
        </p:nvSpPr>
        <p:spPr bwMode="auto">
          <a:xfrm>
            <a:off x="1473200" y="5105400"/>
            <a:ext cx="1676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Business and SME’s</a:t>
            </a:r>
            <a:endParaRPr lang="en-US" sz="4400" b="1" i="1" dirty="0"/>
          </a:p>
        </p:txBody>
      </p:sp>
      <p:pic>
        <p:nvPicPr>
          <p:cNvPr id="39" name="Picture 38" descr="Glyph Inventory 1_person-1.jpg"/>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8200" y="5867400"/>
            <a:ext cx="1269187" cy="1269187"/>
          </a:xfrm>
          <a:prstGeom prst="rect">
            <a:avLst/>
          </a:prstGeom>
        </p:spPr>
      </p:pic>
      <p:sp>
        <p:nvSpPr>
          <p:cNvPr id="40" name="Content Placeholder 1"/>
          <p:cNvSpPr txBox="1">
            <a:spLocks/>
          </p:cNvSpPr>
          <p:nvPr/>
        </p:nvSpPr>
        <p:spPr bwMode="auto">
          <a:xfrm>
            <a:off x="3378200" y="7086600"/>
            <a:ext cx="121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Designer</a:t>
            </a:r>
            <a:endParaRPr lang="en-US" sz="4400" b="1" i="1" dirty="0"/>
          </a:p>
        </p:txBody>
      </p:sp>
      <p:sp>
        <p:nvSpPr>
          <p:cNvPr id="41" name="Content Placeholder 1"/>
          <p:cNvSpPr txBox="1">
            <a:spLocks/>
          </p:cNvSpPr>
          <p:nvPr/>
        </p:nvSpPr>
        <p:spPr bwMode="auto">
          <a:xfrm>
            <a:off x="1473200" y="2362200"/>
            <a:ext cx="121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End-user</a:t>
            </a:r>
            <a:endParaRPr lang="en-US" sz="4400" b="1" i="1" dirty="0"/>
          </a:p>
        </p:txBody>
      </p:sp>
      <p:pic>
        <p:nvPicPr>
          <p:cNvPr id="42" name="Picture 41" descr="Glyph Inventory 1_person-4.jp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 y="2057400"/>
            <a:ext cx="1269187" cy="1269187"/>
          </a:xfrm>
          <a:prstGeom prst="rect">
            <a:avLst/>
          </a:prstGeom>
        </p:spPr>
      </p:pic>
      <p:pic>
        <p:nvPicPr>
          <p:cNvPr id="43" name="Picture 42" descr="Glyph Inventory 1_person-8.jp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6400" y="2057400"/>
            <a:ext cx="1269187" cy="1269187"/>
          </a:xfrm>
          <a:prstGeom prst="rect">
            <a:avLst/>
          </a:prstGeom>
        </p:spPr>
      </p:pic>
      <p:sp>
        <p:nvSpPr>
          <p:cNvPr id="44" name="Content Placeholder 1"/>
          <p:cNvSpPr txBox="1">
            <a:spLocks/>
          </p:cNvSpPr>
          <p:nvPr/>
        </p:nvSpPr>
        <p:spPr bwMode="auto">
          <a:xfrm>
            <a:off x="5359400" y="2286000"/>
            <a:ext cx="1600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Product Owner</a:t>
            </a:r>
            <a:endParaRPr lang="en-US" sz="4400" b="1" i="1" dirty="0"/>
          </a:p>
        </p:txBody>
      </p:sp>
      <p:cxnSp>
        <p:nvCxnSpPr>
          <p:cNvPr id="48" name="Straight Arrow Connector 47"/>
          <p:cNvCxnSpPr>
            <a:stCxn id="43" idx="1"/>
          </p:cNvCxnSpPr>
          <p:nvPr/>
        </p:nvCxnSpPr>
        <p:spPr bwMode="auto">
          <a:xfrm flipH="1" flipV="1">
            <a:off x="2921000" y="2667000"/>
            <a:ext cx="1295400" cy="24994"/>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Arrow Connector 50"/>
          <p:cNvCxnSpPr/>
          <p:nvPr/>
        </p:nvCxnSpPr>
        <p:spPr bwMode="auto">
          <a:xfrm flipH="1">
            <a:off x="2235200" y="3377794"/>
            <a:ext cx="2209800" cy="1118006"/>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p:cNvCxnSpPr/>
          <p:nvPr/>
        </p:nvCxnSpPr>
        <p:spPr bwMode="auto">
          <a:xfrm>
            <a:off x="4978400" y="3352800"/>
            <a:ext cx="304800" cy="6858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Arrow Connector 56"/>
          <p:cNvCxnSpPr>
            <a:endCxn id="30" idx="1"/>
          </p:cNvCxnSpPr>
          <p:nvPr/>
        </p:nvCxnSpPr>
        <p:spPr bwMode="auto">
          <a:xfrm flipV="1">
            <a:off x="6502400" y="2691994"/>
            <a:ext cx="914400" cy="51206"/>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Arrow Connector 58"/>
          <p:cNvCxnSpPr/>
          <p:nvPr/>
        </p:nvCxnSpPr>
        <p:spPr bwMode="auto">
          <a:xfrm flipH="1">
            <a:off x="6045200" y="3327806"/>
            <a:ext cx="1447800" cy="939394"/>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Arrow Connector 60"/>
          <p:cNvCxnSpPr>
            <a:stCxn id="30" idx="2"/>
            <a:endCxn id="15" idx="0"/>
          </p:cNvCxnSpPr>
          <p:nvPr/>
        </p:nvCxnSpPr>
        <p:spPr bwMode="auto">
          <a:xfrm flipH="1">
            <a:off x="7822794" y="3326587"/>
            <a:ext cx="228600" cy="1855013"/>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Arrow Connector 63"/>
          <p:cNvCxnSpPr/>
          <p:nvPr/>
        </p:nvCxnSpPr>
        <p:spPr bwMode="auto">
          <a:xfrm>
            <a:off x="6121400" y="5181600"/>
            <a:ext cx="990600" cy="3048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Arrow Connector 66"/>
          <p:cNvCxnSpPr/>
          <p:nvPr/>
        </p:nvCxnSpPr>
        <p:spPr bwMode="auto">
          <a:xfrm>
            <a:off x="8940800" y="2895600"/>
            <a:ext cx="1143000" cy="762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Arrow Connector 68"/>
          <p:cNvCxnSpPr/>
          <p:nvPr/>
        </p:nvCxnSpPr>
        <p:spPr bwMode="auto">
          <a:xfrm flipV="1">
            <a:off x="8255000" y="3657600"/>
            <a:ext cx="2133600" cy="15240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Straight Arrow Connector 72"/>
          <p:cNvCxnSpPr/>
          <p:nvPr/>
        </p:nvCxnSpPr>
        <p:spPr bwMode="auto">
          <a:xfrm>
            <a:off x="8255000" y="5715000"/>
            <a:ext cx="762000" cy="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Arrow Connector 78"/>
          <p:cNvCxnSpPr/>
          <p:nvPr/>
        </p:nvCxnSpPr>
        <p:spPr bwMode="auto">
          <a:xfrm flipH="1">
            <a:off x="4368800" y="5257800"/>
            <a:ext cx="762000" cy="7620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Arrow Connector 84"/>
          <p:cNvCxnSpPr>
            <a:endCxn id="39" idx="0"/>
          </p:cNvCxnSpPr>
          <p:nvPr/>
        </p:nvCxnSpPr>
        <p:spPr bwMode="auto">
          <a:xfrm flipH="1">
            <a:off x="4012794" y="3429000"/>
            <a:ext cx="737006" cy="24384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a:off x="5664200" y="5257800"/>
            <a:ext cx="228600" cy="8382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62800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53</a:t>
            </a:fld>
            <a:endParaRPr lang="en-US"/>
          </a:p>
        </p:txBody>
      </p:sp>
      <p:pic>
        <p:nvPicPr>
          <p:cNvPr id="3" name="Picture 2"/>
          <p:cNvPicPr>
            <a:picLocks noChangeAspect="1"/>
          </p:cNvPicPr>
          <p:nvPr/>
        </p:nvPicPr>
        <p:blipFill>
          <a:blip r:embed="rId3">
            <a:duotone>
              <a:prstClr val="black"/>
              <a:schemeClr val="accent3">
                <a:tint val="45000"/>
                <a:satMod val="400000"/>
              </a:schemeClr>
            </a:duotone>
          </a:blip>
          <a:stretch>
            <a:fillRect/>
          </a:stretch>
        </p:blipFill>
        <p:spPr>
          <a:xfrm>
            <a:off x="0" y="0"/>
            <a:ext cx="13004800" cy="9753600"/>
          </a:xfrm>
          <a:prstGeom prst="rect">
            <a:avLst/>
          </a:prstGeom>
        </p:spPr>
      </p:pic>
      <p:sp>
        <p:nvSpPr>
          <p:cNvPr id="4" name="Oval Callout 3"/>
          <p:cNvSpPr/>
          <p:nvPr/>
        </p:nvSpPr>
        <p:spPr bwMode="auto">
          <a:xfrm>
            <a:off x="9626600" y="1143000"/>
            <a:ext cx="2590800" cy="1371600"/>
          </a:xfrm>
          <a:prstGeom prst="wedgeEllipseCallout">
            <a:avLst/>
          </a:prstGeom>
          <a:solidFill>
            <a:schemeClr val="bg2"/>
          </a:solidFill>
          <a:ln>
            <a:noFill/>
          </a:ln>
        </p:spPr>
        <p:txBody>
          <a:bodyPr lIns="457200" tIns="228600" rIns="457200" bIns="228600" rtlCol="0" anchor="ctr"/>
          <a:lstStyle/>
          <a:p>
            <a:pPr algn="ctr">
              <a:lnSpc>
                <a:spcPct val="100000"/>
              </a:lnSpc>
            </a:pPr>
            <a:r>
              <a:rPr lang="en-US" dirty="0" smtClean="0">
                <a:solidFill>
                  <a:schemeClr val="tx1"/>
                </a:solidFill>
                <a:ea typeface="ＭＳ Ｐゴシック" charset="0"/>
              </a:rPr>
              <a:t>PM</a:t>
            </a:r>
          </a:p>
        </p:txBody>
      </p:sp>
      <p:sp>
        <p:nvSpPr>
          <p:cNvPr id="5" name="Oval Callout 4"/>
          <p:cNvSpPr/>
          <p:nvPr/>
        </p:nvSpPr>
        <p:spPr bwMode="auto">
          <a:xfrm>
            <a:off x="3835400" y="4419600"/>
            <a:ext cx="2590800" cy="1371600"/>
          </a:xfrm>
          <a:prstGeom prst="wedgeEllipseCallout">
            <a:avLst>
              <a:gd name="adj1" fmla="val -72617"/>
              <a:gd name="adj2" fmla="val -101829"/>
            </a:avLst>
          </a:prstGeom>
          <a:solidFill>
            <a:schemeClr val="bg2"/>
          </a:solidFill>
          <a:ln>
            <a:noFill/>
          </a:ln>
        </p:spPr>
        <p:txBody>
          <a:bodyPr lIns="457200" tIns="228600" rIns="457200" bIns="228600" rtlCol="0" anchor="ctr"/>
          <a:lstStyle/>
          <a:p>
            <a:pPr algn="ctr">
              <a:lnSpc>
                <a:spcPct val="100000"/>
              </a:lnSpc>
            </a:pPr>
            <a:r>
              <a:rPr lang="en-US" dirty="0" err="1" smtClean="0">
                <a:solidFill>
                  <a:schemeClr val="tx1"/>
                </a:solidFill>
                <a:ea typeface="ＭＳ Ｐゴシック" charset="0"/>
              </a:rPr>
              <a:t>Dev</a:t>
            </a:r>
            <a:endParaRPr lang="en-US" dirty="0" smtClean="0">
              <a:solidFill>
                <a:schemeClr val="tx1"/>
              </a:solidFill>
              <a:ea typeface="ＭＳ Ｐゴシック" charset="0"/>
            </a:endParaRPr>
          </a:p>
          <a:p>
            <a:pPr algn="ctr">
              <a:lnSpc>
                <a:spcPct val="100000"/>
              </a:lnSpc>
            </a:pPr>
            <a:r>
              <a:rPr lang="en-US" dirty="0" smtClean="0">
                <a:solidFill>
                  <a:schemeClr val="tx1"/>
                </a:solidFill>
                <a:ea typeface="ＭＳ Ｐゴシック" charset="0"/>
              </a:rPr>
              <a:t>Ops</a:t>
            </a:r>
          </a:p>
        </p:txBody>
      </p:sp>
      <p:sp>
        <p:nvSpPr>
          <p:cNvPr id="6" name="Oval Callout 5"/>
          <p:cNvSpPr/>
          <p:nvPr/>
        </p:nvSpPr>
        <p:spPr bwMode="auto">
          <a:xfrm>
            <a:off x="2235200" y="6629400"/>
            <a:ext cx="2590800" cy="1371600"/>
          </a:xfrm>
          <a:prstGeom prst="wedgeEllipseCallout">
            <a:avLst>
              <a:gd name="adj1" fmla="val -96093"/>
              <a:gd name="adj2" fmla="val 46850"/>
            </a:avLst>
          </a:prstGeom>
          <a:solidFill>
            <a:schemeClr val="bg2"/>
          </a:solidFill>
          <a:ln>
            <a:noFill/>
          </a:ln>
        </p:spPr>
        <p:txBody>
          <a:bodyPr lIns="457200" tIns="228600" rIns="457200" bIns="228600" rtlCol="0" anchor="ctr"/>
          <a:lstStyle/>
          <a:p>
            <a:pPr algn="ctr">
              <a:lnSpc>
                <a:spcPct val="100000"/>
              </a:lnSpc>
            </a:pPr>
            <a:r>
              <a:rPr lang="en-US" dirty="0" smtClean="0">
                <a:solidFill>
                  <a:schemeClr val="tx1"/>
                </a:solidFill>
                <a:ea typeface="ＭＳ Ｐゴシック" charset="0"/>
              </a:rPr>
              <a:t>BA</a:t>
            </a:r>
          </a:p>
        </p:txBody>
      </p:sp>
      <p:sp>
        <p:nvSpPr>
          <p:cNvPr id="7" name="Oval Callout 6"/>
          <p:cNvSpPr/>
          <p:nvPr/>
        </p:nvSpPr>
        <p:spPr bwMode="auto">
          <a:xfrm>
            <a:off x="7340600" y="7239000"/>
            <a:ext cx="2590800" cy="1371600"/>
          </a:xfrm>
          <a:prstGeom prst="wedgeEllipseCallout">
            <a:avLst>
              <a:gd name="adj1" fmla="val 93783"/>
              <a:gd name="adj2" fmla="val 7724"/>
            </a:avLst>
          </a:prstGeom>
          <a:solidFill>
            <a:schemeClr val="bg2"/>
          </a:solidFill>
          <a:ln>
            <a:noFill/>
          </a:ln>
        </p:spPr>
        <p:txBody>
          <a:bodyPr lIns="457200" tIns="228600" rIns="457200" bIns="228600" rtlCol="0" anchor="ctr"/>
          <a:lstStyle/>
          <a:p>
            <a:pPr algn="ctr">
              <a:lnSpc>
                <a:spcPct val="100000"/>
              </a:lnSpc>
            </a:pPr>
            <a:r>
              <a:rPr lang="en-US" dirty="0" smtClean="0">
                <a:solidFill>
                  <a:schemeClr val="tx1"/>
                </a:solidFill>
                <a:ea typeface="ＭＳ Ｐゴシック" charset="0"/>
              </a:rPr>
              <a:t>Tester</a:t>
            </a:r>
          </a:p>
        </p:txBody>
      </p:sp>
      <p:sp>
        <p:nvSpPr>
          <p:cNvPr id="8" name="Oval Callout 7"/>
          <p:cNvSpPr/>
          <p:nvPr/>
        </p:nvSpPr>
        <p:spPr bwMode="auto">
          <a:xfrm>
            <a:off x="6502400" y="4419600"/>
            <a:ext cx="2590800" cy="1371600"/>
          </a:xfrm>
          <a:prstGeom prst="wedgeEllipseCallout">
            <a:avLst>
              <a:gd name="adj1" fmla="val 15071"/>
              <a:gd name="adj2" fmla="val -161822"/>
            </a:avLst>
          </a:prstGeom>
          <a:solidFill>
            <a:schemeClr val="bg2"/>
          </a:solidFill>
          <a:ln>
            <a:noFill/>
          </a:ln>
        </p:spPr>
        <p:txBody>
          <a:bodyPr lIns="457200" tIns="228600" rIns="457200" bIns="228600" rtlCol="0" anchor="ctr"/>
          <a:lstStyle/>
          <a:p>
            <a:pPr algn="ctr">
              <a:lnSpc>
                <a:spcPct val="100000"/>
              </a:lnSpc>
            </a:pPr>
            <a:r>
              <a:rPr lang="en-US" dirty="0" err="1" smtClean="0">
                <a:solidFill>
                  <a:schemeClr val="tx1"/>
                </a:solidFill>
                <a:ea typeface="ＭＳ Ｐゴシック" charset="0"/>
              </a:rPr>
              <a:t>Dev</a:t>
            </a:r>
            <a:endParaRPr lang="en-US" dirty="0" smtClean="0">
              <a:solidFill>
                <a:schemeClr val="tx1"/>
              </a:solidFill>
              <a:ea typeface="ＭＳ Ｐゴシック" charset="0"/>
            </a:endParaRPr>
          </a:p>
        </p:txBody>
      </p:sp>
      <p:sp>
        <p:nvSpPr>
          <p:cNvPr id="9" name="Oval Callout 8"/>
          <p:cNvSpPr/>
          <p:nvPr/>
        </p:nvSpPr>
        <p:spPr bwMode="auto">
          <a:xfrm>
            <a:off x="1244600" y="1143000"/>
            <a:ext cx="2590800" cy="1371600"/>
          </a:xfrm>
          <a:prstGeom prst="wedgeEllipseCallout">
            <a:avLst>
              <a:gd name="adj1" fmla="val 77902"/>
              <a:gd name="adj2" fmla="val 5115"/>
            </a:avLst>
          </a:prstGeom>
          <a:solidFill>
            <a:schemeClr val="bg2"/>
          </a:solidFill>
          <a:ln>
            <a:noFill/>
          </a:ln>
        </p:spPr>
        <p:txBody>
          <a:bodyPr lIns="457200" tIns="228600" rIns="457200" bIns="228600" rtlCol="0" anchor="ctr"/>
          <a:lstStyle/>
          <a:p>
            <a:pPr algn="ctr">
              <a:lnSpc>
                <a:spcPct val="100000"/>
              </a:lnSpc>
            </a:pPr>
            <a:r>
              <a:rPr lang="en-US" dirty="0" smtClean="0">
                <a:solidFill>
                  <a:schemeClr val="tx1"/>
                </a:solidFill>
                <a:ea typeface="ＭＳ Ｐゴシック" charset="0"/>
              </a:rPr>
              <a:t>XD</a:t>
            </a:r>
          </a:p>
        </p:txBody>
      </p:sp>
    </p:spTree>
    <p:extLst>
      <p:ext uri="{BB962C8B-B14F-4D97-AF65-F5344CB8AC3E}">
        <p14:creationId xmlns:p14="http://schemas.microsoft.com/office/powerpoint/2010/main" val="36106849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20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20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grpId="0" nodeType="afterEffect">
                                  <p:stCondLst>
                                    <p:cond delay="2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8000"/>
                            </p:stCondLst>
                            <p:childTnLst>
                              <p:par>
                                <p:cTn id="20" presetID="1" presetClass="entr" presetSubtype="0" fill="hold" grpId="0" nodeType="afterEffect">
                                  <p:stCondLst>
                                    <p:cond delay="200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lyph Inventory 1_sun.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4064000" y="1371600"/>
            <a:ext cx="8610600" cy="8610600"/>
          </a:xfrm>
          <a:prstGeom prst="rect">
            <a:avLst/>
          </a:prstGeom>
        </p:spPr>
      </p:pic>
      <p:sp>
        <p:nvSpPr>
          <p:cNvPr id="8" name="Title 7"/>
          <p:cNvSpPr>
            <a:spLocks noGrp="1"/>
          </p:cNvSpPr>
          <p:nvPr>
            <p:ph type="title"/>
          </p:nvPr>
        </p:nvSpPr>
        <p:spPr>
          <a:xfrm>
            <a:off x="1320800" y="673100"/>
            <a:ext cx="10363200" cy="723900"/>
          </a:xfrm>
        </p:spPr>
        <p:txBody>
          <a:bodyPr/>
          <a:lstStyle/>
          <a:p>
            <a:r>
              <a:rPr lang="en-US" dirty="0" smtClean="0"/>
              <a:t>EMPOWERED TEAMS</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54</a:t>
            </a:fld>
            <a:endParaRPr lang="en-US"/>
          </a:p>
        </p:txBody>
      </p:sp>
      <p:pic>
        <p:nvPicPr>
          <p:cNvPr id="13" name="Picture 12" descr="Glyph Inventory 1_person-10.jpg"/>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6909613" y="3886200"/>
            <a:ext cx="1269187" cy="1269187"/>
          </a:xfrm>
          <a:prstGeom prst="rect">
            <a:avLst/>
          </a:prstGeom>
        </p:spPr>
      </p:pic>
      <p:pic>
        <p:nvPicPr>
          <p:cNvPr id="15" name="Picture 14" descr="Glyph Inventory 1_person-2.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128813" y="6553200"/>
            <a:ext cx="1269187" cy="1269187"/>
          </a:xfrm>
          <a:prstGeom prst="rect">
            <a:avLst/>
          </a:prstGeom>
        </p:spPr>
      </p:pic>
      <p:pic>
        <p:nvPicPr>
          <p:cNvPr id="17" name="Picture 16" descr="Glyph Inventory 1_person-3.jpg"/>
          <p:cNvPicPr>
            <a:picLocks noChangeAspect="1"/>
          </p:cNvPicPr>
          <p:nvPr/>
        </p:nvPicPr>
        <p:blipFill>
          <a:blip r:embed="rId5">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9195613" y="4419600"/>
            <a:ext cx="1269187" cy="1269187"/>
          </a:xfrm>
          <a:prstGeom prst="rect">
            <a:avLst/>
          </a:prstGeom>
        </p:spPr>
      </p:pic>
      <p:pic>
        <p:nvPicPr>
          <p:cNvPr id="18" name="Picture 17" descr="Glyph Inventory 1_person-7.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0413" y="5410200"/>
            <a:ext cx="1269187" cy="1269187"/>
          </a:xfrm>
          <a:prstGeom prst="rect">
            <a:avLst/>
          </a:prstGeom>
        </p:spPr>
      </p:pic>
      <p:pic>
        <p:nvPicPr>
          <p:cNvPr id="20" name="Picture 19" descr="Glyph Inventory 1_person-2.jpg"/>
          <p:cNvPicPr>
            <a:picLocks noChangeAspect="1"/>
          </p:cNvPicPr>
          <p:nvPr/>
        </p:nvPicPr>
        <p:blipFill>
          <a:blip r:embed="rId4">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9348013" y="6781800"/>
            <a:ext cx="1269187" cy="1269187"/>
          </a:xfrm>
          <a:prstGeom prst="rect">
            <a:avLst/>
          </a:prstGeom>
        </p:spPr>
      </p:pic>
      <p:pic>
        <p:nvPicPr>
          <p:cNvPr id="21" name="Picture 20" descr="Glyph Inventory 1_person-2.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7595413" y="5334000"/>
            <a:ext cx="1269187" cy="1269187"/>
          </a:xfrm>
          <a:prstGeom prst="rect">
            <a:avLst/>
          </a:prstGeom>
        </p:spPr>
      </p:pic>
      <p:pic>
        <p:nvPicPr>
          <p:cNvPr id="22" name="Picture 21" descr="Glyph Inventory 1_person-2.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052613" y="2895600"/>
            <a:ext cx="1269187" cy="1269187"/>
          </a:xfrm>
          <a:prstGeom prst="rect">
            <a:avLst/>
          </a:prstGeom>
        </p:spPr>
      </p:pic>
      <p:pic>
        <p:nvPicPr>
          <p:cNvPr id="23" name="Picture 22" descr="Glyph Inventory 1_person-7.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1413" y="5791200"/>
            <a:ext cx="1269187" cy="1269187"/>
          </a:xfrm>
          <a:prstGeom prst="rect">
            <a:avLst/>
          </a:prstGeom>
        </p:spPr>
      </p:pic>
      <p:pic>
        <p:nvPicPr>
          <p:cNvPr id="25" name="Picture 24" descr="Glyph Inventory 1_person-3.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7062013" y="6781800"/>
            <a:ext cx="1269187" cy="1269187"/>
          </a:xfrm>
          <a:prstGeom prst="rect">
            <a:avLst/>
          </a:prstGeom>
        </p:spPr>
      </p:pic>
      <p:pic>
        <p:nvPicPr>
          <p:cNvPr id="26" name="Picture 25" descr="Glyph Inventory 1_person-3.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6300013" y="5257800"/>
            <a:ext cx="1269187" cy="1269187"/>
          </a:xfrm>
          <a:prstGeom prst="rect">
            <a:avLst/>
          </a:prstGeom>
        </p:spPr>
      </p:pic>
      <p:pic>
        <p:nvPicPr>
          <p:cNvPr id="27" name="Picture 26" descr="Glyph Inventory 1_person-10.jpg"/>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5461813" y="5181600"/>
            <a:ext cx="1269187" cy="1269187"/>
          </a:xfrm>
          <a:prstGeom prst="rect">
            <a:avLst/>
          </a:prstGeom>
        </p:spPr>
      </p:pic>
      <p:pic>
        <p:nvPicPr>
          <p:cNvPr id="28" name="Picture 27" descr="Glyph Inventory 1_person-10.jpg"/>
          <p:cNvPicPr>
            <a:picLocks noChangeAspect="1"/>
          </p:cNvPicPr>
          <p:nvPr/>
        </p:nvPicPr>
        <p:blipFill>
          <a:blip r:embed="rId3">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9119413" y="3276600"/>
            <a:ext cx="1269187" cy="1269187"/>
          </a:xfrm>
          <a:prstGeom prst="rect">
            <a:avLst/>
          </a:prstGeom>
        </p:spPr>
      </p:pic>
      <p:pic>
        <p:nvPicPr>
          <p:cNvPr id="30" name="Picture 29" descr="Glyph Inventory 1_person-5.jpg"/>
          <p:cNvPicPr>
            <a:picLocks noChangeAspect="1"/>
          </p:cNvPicPr>
          <p:nvPr/>
        </p:nvPicPr>
        <p:blipFill>
          <a:blip r:embed="rId7">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052613" y="4267200"/>
            <a:ext cx="1269187" cy="1269187"/>
          </a:xfrm>
          <a:prstGeom prst="rect">
            <a:avLst/>
          </a:prstGeom>
        </p:spPr>
      </p:pic>
      <p:pic>
        <p:nvPicPr>
          <p:cNvPr id="31" name="Picture 30" descr="Glyph Inventory 1_person-6.jpg"/>
          <p:cNvPicPr>
            <a:picLocks noChangeAspect="1"/>
          </p:cNvPicPr>
          <p:nvPr/>
        </p:nvPicPr>
        <p:blipFill>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5919013" y="6400800"/>
            <a:ext cx="1269187" cy="1269187"/>
          </a:xfrm>
          <a:prstGeom prst="rect">
            <a:avLst/>
          </a:prstGeom>
        </p:spPr>
      </p:pic>
      <p:sp>
        <p:nvSpPr>
          <p:cNvPr id="38" name="Content Placeholder 1"/>
          <p:cNvSpPr txBox="1">
            <a:spLocks/>
          </p:cNvSpPr>
          <p:nvPr/>
        </p:nvSpPr>
        <p:spPr bwMode="auto">
          <a:xfrm>
            <a:off x="280213" y="5791200"/>
            <a:ext cx="1676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400" b="1" i="1" dirty="0" smtClean="0"/>
              <a:t>Business and SME’s</a:t>
            </a:r>
            <a:endParaRPr lang="en-US" sz="4400" b="1" i="1" dirty="0"/>
          </a:p>
        </p:txBody>
      </p:sp>
      <p:pic>
        <p:nvPicPr>
          <p:cNvPr id="39" name="Picture 38" descr="Glyph Inventory 1_person-1.jpg"/>
          <p:cNvPicPr>
            <a:picLocks noChangeAspect="1"/>
          </p:cNvPicPr>
          <p:nvPr/>
        </p:nvPicPr>
        <p:blipFill>
          <a:blip r:embed="rId9">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8890813" y="5486400"/>
            <a:ext cx="1269187" cy="1269187"/>
          </a:xfrm>
          <a:prstGeom prst="rect">
            <a:avLst/>
          </a:prstGeom>
        </p:spPr>
      </p:pic>
      <p:sp>
        <p:nvSpPr>
          <p:cNvPr id="41" name="Content Placeholder 1"/>
          <p:cNvSpPr txBox="1">
            <a:spLocks/>
          </p:cNvSpPr>
          <p:nvPr/>
        </p:nvSpPr>
        <p:spPr bwMode="auto">
          <a:xfrm>
            <a:off x="966013" y="3352800"/>
            <a:ext cx="121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End-user</a:t>
            </a:r>
            <a:endParaRPr lang="en-US" sz="4400" b="1" i="1" dirty="0"/>
          </a:p>
        </p:txBody>
      </p:sp>
      <p:pic>
        <p:nvPicPr>
          <p:cNvPr id="42" name="Picture 41" descr="Glyph Inventory 1_person-4.jp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09013" y="3124200"/>
            <a:ext cx="1269187" cy="1269187"/>
          </a:xfrm>
          <a:prstGeom prst="rect">
            <a:avLst/>
          </a:prstGeom>
        </p:spPr>
      </p:pic>
      <p:pic>
        <p:nvPicPr>
          <p:cNvPr id="43" name="Picture 42" descr="Glyph Inventory 1_person-8.jpg"/>
          <p:cNvPicPr>
            <a:picLocks noChangeAspect="1"/>
          </p:cNvPicPr>
          <p:nvPr/>
        </p:nvPicPr>
        <p:blipFill>
          <a:blip r:embed="rId11">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5614213" y="3962400"/>
            <a:ext cx="1269187" cy="1269187"/>
          </a:xfrm>
          <a:prstGeom prst="rect">
            <a:avLst/>
          </a:prstGeom>
        </p:spPr>
      </p:pic>
      <p:cxnSp>
        <p:nvCxnSpPr>
          <p:cNvPr id="48" name="Straight Arrow Connector 47"/>
          <p:cNvCxnSpPr/>
          <p:nvPr/>
        </p:nvCxnSpPr>
        <p:spPr bwMode="auto">
          <a:xfrm flipH="1">
            <a:off x="3252013" y="5791200"/>
            <a:ext cx="1447800" cy="152400"/>
          </a:xfrm>
          <a:prstGeom prst="straightConnector1">
            <a:avLst/>
          </a:prstGeom>
          <a:solidFill>
            <a:srgbClr val="EEEEEE"/>
          </a:solidFill>
          <a:ln w="381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Arrow Connector 50"/>
          <p:cNvCxnSpPr/>
          <p:nvPr/>
        </p:nvCxnSpPr>
        <p:spPr bwMode="auto">
          <a:xfrm flipH="1" flipV="1">
            <a:off x="3328213" y="3962400"/>
            <a:ext cx="1524000" cy="381000"/>
          </a:xfrm>
          <a:prstGeom prst="straightConnector1">
            <a:avLst/>
          </a:prstGeom>
          <a:solidFill>
            <a:srgbClr val="EEEEEE"/>
          </a:solidFill>
          <a:ln w="381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Content Placeholder 1"/>
          <p:cNvSpPr txBox="1">
            <a:spLocks/>
          </p:cNvSpPr>
          <p:nvPr/>
        </p:nvSpPr>
        <p:spPr bwMode="auto">
          <a:xfrm>
            <a:off x="9245600" y="2971800"/>
            <a:ext cx="38100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400" b="1" i="1" dirty="0" smtClean="0"/>
              <a:t>Business Analysts</a:t>
            </a:r>
            <a:br>
              <a:rPr lang="en-US" sz="2400" b="1" i="1" dirty="0" smtClean="0"/>
            </a:br>
            <a:r>
              <a:rPr lang="en-US" sz="2400" b="1" i="1" dirty="0" smtClean="0"/>
              <a:t>Designers</a:t>
            </a:r>
            <a:r>
              <a:rPr lang="en-US" sz="2400" b="1" i="1" dirty="0"/>
              <a:t/>
            </a:r>
            <a:br>
              <a:rPr lang="en-US" sz="2400" b="1" i="1" dirty="0"/>
            </a:br>
            <a:r>
              <a:rPr lang="en-US" sz="2400" b="1" i="1" dirty="0"/>
              <a:t>Developers</a:t>
            </a:r>
            <a:br>
              <a:rPr lang="en-US" sz="2400" b="1" i="1" dirty="0"/>
            </a:br>
            <a:r>
              <a:rPr lang="en-US" sz="2400" b="1" i="1" dirty="0"/>
              <a:t>Iteration </a:t>
            </a:r>
            <a:r>
              <a:rPr lang="en-US" sz="2400" b="1" i="1" dirty="0" smtClean="0"/>
              <a:t>Managers</a:t>
            </a:r>
            <a:br>
              <a:rPr lang="en-US" sz="2400" b="1" i="1" dirty="0" smtClean="0"/>
            </a:br>
            <a:r>
              <a:rPr lang="en-US" sz="2400" b="1" i="1" dirty="0" smtClean="0"/>
              <a:t>Operations</a:t>
            </a:r>
            <a:r>
              <a:rPr lang="en-US" sz="2400" b="1" i="1" dirty="0"/>
              <a:t/>
            </a:r>
            <a:br>
              <a:rPr lang="en-US" sz="2400" b="1" i="1" dirty="0"/>
            </a:br>
            <a:r>
              <a:rPr lang="en-US" sz="2400" b="1" i="1" dirty="0" smtClean="0"/>
              <a:t>Quality </a:t>
            </a:r>
            <a:r>
              <a:rPr lang="en-US" sz="2400" b="1" i="1" dirty="0"/>
              <a:t>Assurance Analysts</a:t>
            </a:r>
            <a:br>
              <a:rPr lang="en-US" sz="2400" b="1" i="1" dirty="0"/>
            </a:br>
            <a:r>
              <a:rPr lang="en-US" sz="2400" b="1" i="1" dirty="0"/>
              <a:t>Product Owners</a:t>
            </a:r>
            <a:br>
              <a:rPr lang="en-US" sz="2400" b="1" i="1" dirty="0"/>
            </a:br>
            <a:r>
              <a:rPr lang="en-US" sz="2400" b="1" i="1" dirty="0"/>
              <a:t>Project Managers</a:t>
            </a:r>
            <a:br>
              <a:rPr lang="en-US" sz="2400" b="1" i="1" dirty="0"/>
            </a:br>
            <a:endParaRPr lang="en-US" sz="2400" b="1" i="1" dirty="0" smtClean="0"/>
          </a:p>
        </p:txBody>
      </p:sp>
    </p:spTree>
    <p:extLst>
      <p:ext uri="{BB962C8B-B14F-4D97-AF65-F5344CB8AC3E}">
        <p14:creationId xmlns:p14="http://schemas.microsoft.com/office/powerpoint/2010/main" val="3616156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3609435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P_20140131_13_56_30_Pro (1).jpg"/>
          <p:cNvPicPr>
            <a:picLocks noChangeAspect="1"/>
          </p:cNvPicPr>
          <p:nvPr/>
        </p:nvPicPr>
        <p:blipFill>
          <a:blip r:embed="rId2">
            <a:alphaModFix/>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3496" y="-97185"/>
            <a:ext cx="13270690" cy="9953018"/>
          </a:xfrm>
          <a:prstGeom prst="rect">
            <a:avLst/>
          </a:prstGeom>
        </p:spPr>
      </p:pic>
      <p:sp>
        <p:nvSpPr>
          <p:cNvPr id="2" name="Title 1"/>
          <p:cNvSpPr>
            <a:spLocks noGrp="1"/>
          </p:cNvSpPr>
          <p:nvPr>
            <p:ph type="title"/>
          </p:nvPr>
        </p:nvSpPr>
        <p:spPr/>
        <p:txBody>
          <a:bodyPr/>
          <a:lstStyle/>
          <a:p>
            <a:r>
              <a:rPr lang="en-US" dirty="0" smtClean="0">
                <a:solidFill>
                  <a:srgbClr val="FFFFFF"/>
                </a:solidFill>
              </a:rPr>
              <a:t>User stories</a:t>
            </a:r>
            <a:endParaRPr lang="en-US" dirty="0">
              <a:solidFill>
                <a:srgbClr val="FFFFFF"/>
              </a:solidFill>
            </a:endParaRPr>
          </a:p>
        </p:txBody>
      </p:sp>
      <p:sp>
        <p:nvSpPr>
          <p:cNvPr id="3" name="Content Placeholder 2"/>
          <p:cNvSpPr>
            <a:spLocks noGrp="1"/>
          </p:cNvSpPr>
          <p:nvPr>
            <p:ph idx="1"/>
          </p:nvPr>
        </p:nvSpPr>
        <p:spPr/>
        <p:txBody>
          <a:bodyPr/>
          <a:lstStyle/>
          <a:p>
            <a:r>
              <a:rPr lang="en-US" dirty="0" smtClean="0"/>
              <a:t>Light-weight requirements in Agile Projects</a:t>
            </a:r>
            <a:endParaRPr lang="en-US" dirty="0"/>
          </a:p>
        </p:txBody>
      </p:sp>
      <p:sp>
        <p:nvSpPr>
          <p:cNvPr id="4" name="Slide Number Placeholder 3"/>
          <p:cNvSpPr>
            <a:spLocks noGrp="1"/>
          </p:cNvSpPr>
          <p:nvPr>
            <p:ph type="sldNum" sz="quarter" idx="10"/>
          </p:nvPr>
        </p:nvSpPr>
        <p:spPr/>
        <p:txBody>
          <a:bodyPr/>
          <a:lstStyle/>
          <a:p>
            <a:pPr>
              <a:defRPr/>
            </a:pPr>
            <a:fld id="{AEF5B2CA-BCA1-9745-82ED-D3862910942D}" type="slidenum">
              <a:rPr lang="en-US" smtClean="0"/>
              <a:pPr>
                <a:defRPr/>
              </a:pPr>
              <a:t>56</a:t>
            </a:fld>
            <a:endParaRPr lang="en-US"/>
          </a:p>
        </p:txBody>
      </p:sp>
    </p:spTree>
    <p:extLst>
      <p:ext uri="{BB962C8B-B14F-4D97-AF65-F5344CB8AC3E}">
        <p14:creationId xmlns:p14="http://schemas.microsoft.com/office/powerpoint/2010/main" val="1433860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57</a:t>
            </a:fld>
            <a:endParaRPr lang="en-US"/>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a:t>A tool for </a:t>
            </a:r>
            <a:r>
              <a:rPr lang="en-US" sz="4000" b="1" dirty="0">
                <a:solidFill>
                  <a:srgbClr val="00AA5B"/>
                </a:solidFill>
                <a:latin typeface="+mj-lt"/>
              </a:rPr>
              <a:t>iterative</a:t>
            </a:r>
            <a:r>
              <a:rPr lang="en-US" sz="4000" dirty="0"/>
              <a:t> development</a:t>
            </a:r>
          </a:p>
          <a:p>
            <a:pPr marL="571500" indent="-571500">
              <a:spcBef>
                <a:spcPts val="0"/>
              </a:spcBef>
              <a:spcAft>
                <a:spcPts val="1200"/>
              </a:spcAft>
              <a:buClr>
                <a:srgbClr val="00AA5B"/>
              </a:buClr>
              <a:buSzPct val="100000"/>
              <a:buFont typeface="Lucida Grande"/>
              <a:buChar char="■"/>
            </a:pPr>
            <a:r>
              <a:rPr lang="en-US" sz="4000" dirty="0"/>
              <a:t>Represents a </a:t>
            </a:r>
            <a:r>
              <a:rPr lang="en-US" sz="4000" b="1" dirty="0">
                <a:solidFill>
                  <a:srgbClr val="00AA5B"/>
                </a:solidFill>
                <a:latin typeface="+mj-lt"/>
              </a:rPr>
              <a:t>unit</a:t>
            </a:r>
            <a:r>
              <a:rPr lang="en-US" sz="4000" dirty="0"/>
              <a:t> of work that should be developed</a:t>
            </a:r>
          </a:p>
          <a:p>
            <a:pPr marL="571500" indent="-571500">
              <a:spcBef>
                <a:spcPts val="0"/>
              </a:spcBef>
              <a:spcAft>
                <a:spcPts val="1200"/>
              </a:spcAft>
              <a:buClr>
                <a:srgbClr val="00AA5B"/>
              </a:buClr>
              <a:buSzPct val="100000"/>
              <a:buFont typeface="Lucida Grande"/>
              <a:buChar char="■"/>
            </a:pPr>
            <a:r>
              <a:rPr lang="en-US" sz="4000" dirty="0"/>
              <a:t>Help </a:t>
            </a:r>
            <a:r>
              <a:rPr lang="en-US" sz="4000" b="1" dirty="0">
                <a:solidFill>
                  <a:srgbClr val="00AA5B"/>
                </a:solidFill>
                <a:latin typeface="+mj-lt"/>
              </a:rPr>
              <a:t>track</a:t>
            </a:r>
            <a:r>
              <a:rPr lang="en-US" sz="4000" dirty="0">
                <a:solidFill>
                  <a:srgbClr val="00AA5B"/>
                </a:solidFill>
              </a:rPr>
              <a:t> </a:t>
            </a:r>
            <a:r>
              <a:rPr lang="en-US" sz="4000" dirty="0"/>
              <a:t>that piece of functionality’s lifecycle</a:t>
            </a:r>
          </a:p>
          <a:p>
            <a:pPr marL="571500" indent="-571500">
              <a:spcBef>
                <a:spcPts val="0"/>
              </a:spcBef>
              <a:spcAft>
                <a:spcPts val="1200"/>
              </a:spcAft>
              <a:buClr>
                <a:srgbClr val="00AA5B"/>
              </a:buClr>
              <a:buSzPct val="100000"/>
              <a:buFont typeface="Lucida Grande"/>
              <a:buChar char="■"/>
            </a:pPr>
            <a:r>
              <a:rPr lang="en-US" sz="4000" dirty="0"/>
              <a:t>Placeholder for a </a:t>
            </a:r>
            <a:r>
              <a:rPr lang="en-US" sz="4000" b="1" dirty="0">
                <a:solidFill>
                  <a:srgbClr val="00AA5B"/>
                </a:solidFill>
                <a:latin typeface="+mj-lt"/>
              </a:rPr>
              <a:t>conversation</a:t>
            </a:r>
          </a:p>
        </p:txBody>
      </p:sp>
    </p:spTree>
    <p:extLst>
      <p:ext uri="{BB962C8B-B14F-4D97-AF65-F5344CB8AC3E}">
        <p14:creationId xmlns:p14="http://schemas.microsoft.com/office/powerpoint/2010/main" val="2902620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I use them?</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58</a:t>
            </a:fld>
            <a:endParaRPr lang="en-US"/>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It is a piece of customer-visible </a:t>
            </a:r>
            <a:r>
              <a:rPr lang="en-US" sz="3600" dirty="0" smtClean="0"/>
              <a:t>functionality written in common language</a:t>
            </a:r>
            <a:br>
              <a:rPr lang="en-US" sz="3600" dirty="0" smtClean="0"/>
            </a:br>
            <a:r>
              <a:rPr lang="en-US" sz="3600" i="1" dirty="0" smtClean="0"/>
              <a:t>Universally </a:t>
            </a:r>
            <a:r>
              <a:rPr lang="en-US" sz="3600" i="1" dirty="0"/>
              <a:t>understood</a:t>
            </a:r>
          </a:p>
          <a:p>
            <a:pPr marL="571500" indent="-571500">
              <a:spcBef>
                <a:spcPts val="0"/>
              </a:spcBef>
              <a:spcAft>
                <a:spcPts val="1200"/>
              </a:spcAft>
              <a:buClr>
                <a:srgbClr val="00AA5B"/>
              </a:buClr>
              <a:buSzPct val="100000"/>
              <a:buFont typeface="Lucida Grande"/>
              <a:buChar char="■"/>
            </a:pPr>
            <a:r>
              <a:rPr lang="en-US" sz="3600" dirty="0"/>
              <a:t>Ensure you only build things for a </a:t>
            </a:r>
            <a:r>
              <a:rPr lang="en-US" sz="3600" dirty="0" smtClean="0"/>
              <a:t>reason</a:t>
            </a:r>
            <a:br>
              <a:rPr lang="en-US" sz="3600" dirty="0" smtClean="0"/>
            </a:br>
            <a:r>
              <a:rPr lang="en-US" sz="3600" i="1" dirty="0" smtClean="0"/>
              <a:t>Prevents </a:t>
            </a:r>
            <a:r>
              <a:rPr lang="en-US" sz="3600" i="1" dirty="0"/>
              <a:t>waste</a:t>
            </a:r>
          </a:p>
          <a:p>
            <a:pPr marL="571500" indent="-571500">
              <a:spcBef>
                <a:spcPts val="0"/>
              </a:spcBef>
              <a:spcAft>
                <a:spcPts val="1200"/>
              </a:spcAft>
              <a:buClr>
                <a:srgbClr val="00AA5B"/>
              </a:buClr>
              <a:buSzPct val="100000"/>
              <a:buFont typeface="Lucida Grande"/>
              <a:buChar char="■"/>
            </a:pPr>
            <a:r>
              <a:rPr lang="en-US" sz="3600" dirty="0"/>
              <a:t>Simple and </a:t>
            </a:r>
            <a:r>
              <a:rPr lang="en-US" sz="3600" dirty="0" smtClean="0"/>
              <a:t>flexible</a:t>
            </a:r>
            <a:br>
              <a:rPr lang="en-US" sz="3600" dirty="0" smtClean="0"/>
            </a:br>
            <a:r>
              <a:rPr lang="en-US" sz="3600" i="1" dirty="0" smtClean="0"/>
              <a:t>Minimum </a:t>
            </a:r>
            <a:r>
              <a:rPr lang="en-US" sz="3600" i="1" dirty="0"/>
              <a:t>overhead</a:t>
            </a:r>
          </a:p>
          <a:p>
            <a:pPr marL="571500" indent="-571500">
              <a:spcBef>
                <a:spcPts val="0"/>
              </a:spcBef>
              <a:spcAft>
                <a:spcPts val="1200"/>
              </a:spcAft>
              <a:buClr>
                <a:srgbClr val="00AA5B"/>
              </a:buClr>
              <a:buSzPct val="100000"/>
              <a:buFont typeface="Lucida Grande"/>
              <a:buChar char="■"/>
            </a:pPr>
            <a:r>
              <a:rPr lang="en-US" sz="3600" dirty="0"/>
              <a:t>Proven way of gathering requirements on agile </a:t>
            </a:r>
            <a:r>
              <a:rPr lang="en-US" sz="3600" dirty="0" smtClean="0"/>
              <a:t>projects</a:t>
            </a:r>
            <a:br>
              <a:rPr lang="en-US" sz="3600" dirty="0" smtClean="0"/>
            </a:br>
            <a:r>
              <a:rPr lang="en-US" sz="3600" i="1" dirty="0" smtClean="0"/>
              <a:t>Effective </a:t>
            </a:r>
            <a:r>
              <a:rPr lang="en-US" sz="3600" i="1" dirty="0"/>
              <a:t>teams</a:t>
            </a:r>
          </a:p>
        </p:txBody>
      </p:sp>
    </p:spTree>
    <p:extLst>
      <p:ext uri="{BB962C8B-B14F-4D97-AF65-F5344CB8AC3E}">
        <p14:creationId xmlns:p14="http://schemas.microsoft.com/office/powerpoint/2010/main" val="24111867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a user story</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59</a:t>
            </a:fld>
            <a:endParaRPr lang="en-US"/>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“As a …</a:t>
            </a:r>
            <a:r>
              <a:rPr lang="en-US" sz="3600" dirty="0" smtClean="0"/>
              <a:t>  </a:t>
            </a:r>
            <a:r>
              <a:rPr lang="en-US" sz="3600" dirty="0"/>
              <a:t>I want </a:t>
            </a:r>
            <a:r>
              <a:rPr lang="en-US" sz="3600" dirty="0" smtClean="0"/>
              <a:t>… </a:t>
            </a:r>
            <a:r>
              <a:rPr lang="en-US" sz="3600" dirty="0"/>
              <a:t>So that …</a:t>
            </a:r>
            <a:r>
              <a:rPr lang="en-US" sz="3600" dirty="0" smtClean="0"/>
              <a:t>”</a:t>
            </a:r>
            <a:endParaRPr lang="en-US" sz="3600" dirty="0"/>
          </a:p>
          <a:p>
            <a:pPr marL="571500" indent="-571500">
              <a:spcBef>
                <a:spcPts val="0"/>
              </a:spcBef>
              <a:spcAft>
                <a:spcPts val="1200"/>
              </a:spcAft>
              <a:buClr>
                <a:srgbClr val="00AA5B"/>
              </a:buClr>
              <a:buSzPct val="100000"/>
              <a:buFont typeface="Lucida Grande"/>
              <a:buChar char="■"/>
            </a:pPr>
            <a:r>
              <a:rPr lang="en-US" sz="3600" dirty="0" smtClean="0"/>
              <a:t>Acceptance </a:t>
            </a:r>
            <a:r>
              <a:rPr lang="en-US" sz="3600" dirty="0"/>
              <a:t>Criteria</a:t>
            </a:r>
          </a:p>
          <a:p>
            <a:pPr marL="571500" indent="-571500">
              <a:spcBef>
                <a:spcPts val="0"/>
              </a:spcBef>
              <a:spcAft>
                <a:spcPts val="1200"/>
              </a:spcAft>
              <a:buClr>
                <a:srgbClr val="00AA5B"/>
              </a:buClr>
              <a:buSzPct val="100000"/>
              <a:buFont typeface="Lucida Grande"/>
              <a:buChar char="■"/>
            </a:pPr>
            <a:r>
              <a:rPr lang="en-US" sz="3600" dirty="0"/>
              <a:t>Prototype</a:t>
            </a:r>
          </a:p>
          <a:p>
            <a:pPr marL="571500" indent="-571500">
              <a:spcBef>
                <a:spcPts val="0"/>
              </a:spcBef>
              <a:spcAft>
                <a:spcPts val="1200"/>
              </a:spcAft>
              <a:buClr>
                <a:srgbClr val="00AA5B"/>
              </a:buClr>
              <a:buSzPct val="100000"/>
              <a:buFont typeface="Lucida Grande"/>
              <a:buChar char="■"/>
            </a:pPr>
            <a:r>
              <a:rPr lang="en-US" sz="3600" dirty="0" smtClean="0"/>
              <a:t>User Interface design</a:t>
            </a:r>
          </a:p>
          <a:p>
            <a:pPr marL="571500" indent="-571500">
              <a:spcBef>
                <a:spcPts val="0"/>
              </a:spcBef>
              <a:spcAft>
                <a:spcPts val="1200"/>
              </a:spcAft>
              <a:buClr>
                <a:srgbClr val="00AA5B"/>
              </a:buClr>
              <a:buSzPct val="100000"/>
              <a:buFont typeface="Lucida Grande"/>
              <a:buChar char="■"/>
            </a:pPr>
            <a:r>
              <a:rPr lang="en-US" sz="3600" dirty="0" smtClean="0"/>
              <a:t>Other text/images/content to provide context</a:t>
            </a:r>
            <a:endParaRPr lang="en-US" sz="3600" dirty="0"/>
          </a:p>
          <a:p>
            <a:pPr marL="571500" indent="-571500">
              <a:spcBef>
                <a:spcPts val="0"/>
              </a:spcBef>
              <a:spcAft>
                <a:spcPts val="1200"/>
              </a:spcAft>
              <a:buClr>
                <a:srgbClr val="00AA5B"/>
              </a:buClr>
              <a:buSzPct val="100000"/>
              <a:buFont typeface="Lucida Grande"/>
              <a:buChar char="■"/>
            </a:pPr>
            <a:endParaRPr lang="en-US" sz="3600" dirty="0"/>
          </a:p>
        </p:txBody>
      </p:sp>
    </p:spTree>
    <p:extLst>
      <p:ext uri="{BB962C8B-B14F-4D97-AF65-F5344CB8AC3E}">
        <p14:creationId xmlns:p14="http://schemas.microsoft.com/office/powerpoint/2010/main" val="898101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Short Introductions</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6</a:t>
            </a:fld>
            <a:endParaRPr lang="en-US"/>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Who are you?</a:t>
            </a:r>
          </a:p>
          <a:p>
            <a:pPr marL="571500" indent="-571500">
              <a:spcBef>
                <a:spcPts val="0"/>
              </a:spcBef>
              <a:spcAft>
                <a:spcPts val="1200"/>
              </a:spcAft>
              <a:buClr>
                <a:srgbClr val="00AA5B"/>
              </a:buClr>
              <a:buSzPct val="100000"/>
              <a:buFont typeface="Lucida Grande"/>
              <a:buChar char="■"/>
            </a:pPr>
            <a:r>
              <a:rPr lang="en-US" sz="3600" dirty="0"/>
              <a:t>What do you do?</a:t>
            </a:r>
          </a:p>
          <a:p>
            <a:pPr marL="571500" indent="-571500">
              <a:spcBef>
                <a:spcPts val="0"/>
              </a:spcBef>
              <a:spcAft>
                <a:spcPts val="1200"/>
              </a:spcAft>
              <a:buClr>
                <a:srgbClr val="00AA5B"/>
              </a:buClr>
              <a:buSzPct val="100000"/>
              <a:buFont typeface="Lucida Grande"/>
              <a:buChar char="■"/>
            </a:pPr>
            <a:r>
              <a:rPr lang="en-US" sz="3600" dirty="0"/>
              <a:t>What is your main learning objective?</a:t>
            </a:r>
          </a:p>
        </p:txBody>
      </p:sp>
    </p:spTree>
    <p:extLst>
      <p:ext uri="{BB962C8B-B14F-4D97-AF65-F5344CB8AC3E}">
        <p14:creationId xmlns:p14="http://schemas.microsoft.com/office/powerpoint/2010/main" val="15347714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BE0CE"/>
        </a:solidFill>
        <a:effectLst/>
      </p:bgPr>
    </p:bg>
    <p:spTree>
      <p:nvGrpSpPr>
        <p:cNvPr id="1" name=""/>
        <p:cNvGrpSpPr/>
        <p:nvPr/>
      </p:nvGrpSpPr>
      <p:grpSpPr>
        <a:xfrm>
          <a:off x="0" y="0"/>
          <a:ext cx="0" cy="0"/>
          <a:chOff x="0" y="0"/>
          <a:chExt cx="0" cy="0"/>
        </a:xfrm>
      </p:grpSpPr>
      <p:grpSp>
        <p:nvGrpSpPr>
          <p:cNvPr id="37" name="Group 36"/>
          <p:cNvGrpSpPr/>
          <p:nvPr/>
        </p:nvGrpSpPr>
        <p:grpSpPr>
          <a:xfrm>
            <a:off x="0" y="-152400"/>
            <a:ext cx="13295884" cy="9768600"/>
            <a:chOff x="0" y="-152400"/>
            <a:chExt cx="13295884" cy="9768600"/>
          </a:xfrm>
        </p:grpSpPr>
        <p:pic>
          <p:nvPicPr>
            <p:cNvPr id="5" name="Picture 4" descr="TW Colour Logos_trans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800" y="-152400"/>
              <a:ext cx="5498084" cy="1664471"/>
            </a:xfrm>
            <a:prstGeom prst="rect">
              <a:avLst/>
            </a:prstGeom>
          </p:spPr>
        </p:pic>
        <p:cxnSp>
          <p:nvCxnSpPr>
            <p:cNvPr id="7" name="Straight Connector 6"/>
            <p:cNvCxnSpPr/>
            <p:nvPr/>
          </p:nvCxnSpPr>
          <p:spPr bwMode="auto">
            <a:xfrm>
              <a:off x="0" y="1371600"/>
              <a:ext cx="13004800" cy="76200"/>
            </a:xfrm>
            <a:prstGeom prst="line">
              <a:avLst/>
            </a:prstGeom>
            <a:solidFill>
              <a:srgbClr val="EEEEEE"/>
            </a:solidFill>
            <a:ln w="1143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0" y="19812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0" y="25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0" y="30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0" y="36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0" y="41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0" y="46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0" y="52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a:off x="0" y="57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0" y="63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0" y="68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0" y="73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0" y="79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0" y="84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0" y="90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0" y="95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0" name="Content Placeholder 1"/>
          <p:cNvSpPr txBox="1">
            <a:spLocks/>
          </p:cNvSpPr>
          <p:nvPr/>
        </p:nvSpPr>
        <p:spPr>
          <a:xfrm rot="21383996">
            <a:off x="928763" y="2400542"/>
            <a:ext cx="11536127"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r>
              <a:rPr lang="en-US" sz="7200" dirty="0" smtClean="0"/>
              <a:t>As a </a:t>
            </a:r>
            <a:r>
              <a:rPr lang="en-US" sz="7200" dirty="0" smtClean="0">
                <a:latin typeface="+mj-lt"/>
              </a:rPr>
              <a:t>&lt;role&gt;</a:t>
            </a:r>
          </a:p>
          <a:p>
            <a:pPr marL="0" indent="0">
              <a:spcBef>
                <a:spcPts val="0"/>
              </a:spcBef>
              <a:spcAft>
                <a:spcPts val="1200"/>
              </a:spcAft>
              <a:buClr>
                <a:srgbClr val="00AA5B"/>
              </a:buClr>
              <a:buSzPct val="100000"/>
            </a:pPr>
            <a:r>
              <a:rPr lang="en-US" sz="7200" dirty="0" smtClean="0"/>
              <a:t>I want to </a:t>
            </a:r>
            <a:r>
              <a:rPr lang="en-US" sz="7200" dirty="0" smtClean="0">
                <a:latin typeface="+mj-lt"/>
              </a:rPr>
              <a:t>&lt;business goal&gt;</a:t>
            </a:r>
          </a:p>
          <a:p>
            <a:pPr marL="0" indent="0">
              <a:spcBef>
                <a:spcPts val="0"/>
              </a:spcBef>
              <a:spcAft>
                <a:spcPts val="1200"/>
              </a:spcAft>
              <a:buClr>
                <a:srgbClr val="00AA5B"/>
              </a:buClr>
              <a:buSzPct val="100000"/>
            </a:pPr>
            <a:r>
              <a:rPr lang="en-US" sz="7200" dirty="0" smtClean="0"/>
              <a:t>So that </a:t>
            </a:r>
            <a:r>
              <a:rPr lang="en-US" sz="7200" dirty="0" smtClean="0">
                <a:latin typeface="+mj-lt"/>
              </a:rPr>
              <a:t>&lt;value&gt;</a:t>
            </a:r>
            <a:endParaRPr lang="en-US" sz="7200" dirty="0">
              <a:latin typeface="+mj-lt"/>
            </a:endParaRPr>
          </a:p>
        </p:txBody>
      </p:sp>
    </p:spTree>
    <p:extLst>
      <p:ext uri="{BB962C8B-B14F-4D97-AF65-F5344CB8AC3E}">
        <p14:creationId xmlns:p14="http://schemas.microsoft.com/office/powerpoint/2010/main" val="937188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61</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I</a:t>
            </a:r>
            <a:endParaRPr lang="en-US" sz="8000" b="1" dirty="0">
              <a:latin typeface="+mj-lt"/>
            </a:endParaRPr>
          </a:p>
        </p:txBody>
      </p:sp>
      <p:pic>
        <p:nvPicPr>
          <p:cNvPr id="12" name="Picture 11"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1" y="3276600"/>
            <a:ext cx="1219199" cy="1219199"/>
          </a:xfrm>
          <a:prstGeom prst="rect">
            <a:avLst/>
          </a:prstGeom>
        </p:spPr>
      </p:pic>
      <p:pic>
        <p:nvPicPr>
          <p:cNvPr id="14" name="Picture 1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1" y="4419600"/>
            <a:ext cx="1219199" cy="1219199"/>
          </a:xfrm>
          <a:prstGeom prst="rect">
            <a:avLst/>
          </a:prstGeom>
        </p:spPr>
      </p:pic>
      <p:pic>
        <p:nvPicPr>
          <p:cNvPr id="15" name="Picture 14"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0" y="5486399"/>
            <a:ext cx="1219199" cy="1219199"/>
          </a:xfrm>
          <a:prstGeom prst="rect">
            <a:avLst/>
          </a:prstGeom>
        </p:spPr>
      </p:pic>
      <p:pic>
        <p:nvPicPr>
          <p:cNvPr id="16" name="Picture 15"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6629402"/>
            <a:ext cx="1219199" cy="1219199"/>
          </a:xfrm>
          <a:prstGeom prst="rect">
            <a:avLst/>
          </a:prstGeom>
        </p:spPr>
      </p:pic>
      <p:pic>
        <p:nvPicPr>
          <p:cNvPr id="17" name="Picture 16"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1" y="7696201"/>
            <a:ext cx="1219199" cy="1219199"/>
          </a:xfrm>
          <a:prstGeom prst="rect">
            <a:avLst/>
          </a:prstGeom>
        </p:spPr>
      </p:pic>
      <p:sp>
        <p:nvSpPr>
          <p:cNvPr id="18" name="Content Placeholder 1"/>
          <p:cNvSpPr txBox="1">
            <a:spLocks/>
          </p:cNvSpPr>
          <p:nvPr/>
        </p:nvSpPr>
        <p:spPr bwMode="auto">
          <a:xfrm>
            <a:off x="787401" y="33528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N</a:t>
            </a:r>
            <a:endParaRPr lang="en-US" sz="8000" b="1" dirty="0">
              <a:latin typeface="+mj-lt"/>
            </a:endParaRPr>
          </a:p>
        </p:txBody>
      </p:sp>
      <p:sp>
        <p:nvSpPr>
          <p:cNvPr id="19" name="Content Placeholder 1"/>
          <p:cNvSpPr txBox="1">
            <a:spLocks/>
          </p:cNvSpPr>
          <p:nvPr/>
        </p:nvSpPr>
        <p:spPr bwMode="auto">
          <a:xfrm>
            <a:off x="787401" y="44958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V</a:t>
            </a:r>
            <a:endParaRPr lang="en-US" sz="8000" b="1" dirty="0">
              <a:latin typeface="+mj-lt"/>
            </a:endParaRPr>
          </a:p>
        </p:txBody>
      </p:sp>
      <p:sp>
        <p:nvSpPr>
          <p:cNvPr id="20" name="Content Placeholder 1"/>
          <p:cNvSpPr txBox="1">
            <a:spLocks/>
          </p:cNvSpPr>
          <p:nvPr/>
        </p:nvSpPr>
        <p:spPr bwMode="auto">
          <a:xfrm>
            <a:off x="787401" y="55626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E</a:t>
            </a:r>
            <a:endParaRPr lang="en-US" sz="8000" b="1" dirty="0">
              <a:latin typeface="+mj-lt"/>
            </a:endParaRPr>
          </a:p>
        </p:txBody>
      </p:sp>
      <p:sp>
        <p:nvSpPr>
          <p:cNvPr id="21" name="Content Placeholder 1"/>
          <p:cNvSpPr txBox="1">
            <a:spLocks/>
          </p:cNvSpPr>
          <p:nvPr/>
        </p:nvSpPr>
        <p:spPr bwMode="auto">
          <a:xfrm>
            <a:off x="787401" y="67056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S</a:t>
            </a:r>
            <a:endParaRPr lang="en-US" sz="8000" b="1" dirty="0">
              <a:latin typeface="+mj-lt"/>
            </a:endParaRPr>
          </a:p>
        </p:txBody>
      </p:sp>
      <p:sp>
        <p:nvSpPr>
          <p:cNvPr id="22" name="Content Placeholder 1"/>
          <p:cNvSpPr txBox="1">
            <a:spLocks/>
          </p:cNvSpPr>
          <p:nvPr/>
        </p:nvSpPr>
        <p:spPr bwMode="auto">
          <a:xfrm>
            <a:off x="787401" y="77724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T</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Independent</a:t>
            </a:r>
          </a:p>
          <a:p>
            <a:pPr marL="0" indent="0">
              <a:spcBef>
                <a:spcPts val="0"/>
              </a:spcBef>
              <a:spcAft>
                <a:spcPts val="2900"/>
              </a:spcAft>
              <a:buClr>
                <a:srgbClr val="00AA5B"/>
              </a:buClr>
              <a:buSzPct val="100000"/>
            </a:pPr>
            <a:r>
              <a:rPr lang="en-US" sz="4000" dirty="0" smtClean="0"/>
              <a:t>Negotiable</a:t>
            </a:r>
          </a:p>
          <a:p>
            <a:pPr marL="0" indent="0">
              <a:spcBef>
                <a:spcPts val="0"/>
              </a:spcBef>
              <a:spcAft>
                <a:spcPts val="2900"/>
              </a:spcAft>
              <a:buClr>
                <a:srgbClr val="00AA5B"/>
              </a:buClr>
              <a:buSzPct val="100000"/>
            </a:pPr>
            <a:r>
              <a:rPr lang="en-US" sz="4000" dirty="0" smtClean="0"/>
              <a:t>Valuable</a:t>
            </a:r>
          </a:p>
          <a:p>
            <a:pPr marL="0" indent="0">
              <a:spcBef>
                <a:spcPts val="0"/>
              </a:spcBef>
              <a:spcAft>
                <a:spcPts val="2900"/>
              </a:spcAft>
              <a:buClr>
                <a:srgbClr val="00AA5B"/>
              </a:buClr>
              <a:buSzPct val="100000"/>
            </a:pPr>
            <a:r>
              <a:rPr lang="en-US" sz="4000" dirty="0" smtClean="0"/>
              <a:t>Estimable</a:t>
            </a:r>
          </a:p>
          <a:p>
            <a:pPr marL="0" indent="0">
              <a:spcBef>
                <a:spcPts val="0"/>
              </a:spcBef>
              <a:spcAft>
                <a:spcPts val="2900"/>
              </a:spcAft>
              <a:buClr>
                <a:srgbClr val="00AA5B"/>
              </a:buClr>
              <a:buSzPct val="100000"/>
            </a:pPr>
            <a:r>
              <a:rPr lang="en-US" sz="4000" dirty="0" smtClean="0"/>
              <a:t>Small</a:t>
            </a:r>
          </a:p>
          <a:p>
            <a:pPr marL="0" indent="0">
              <a:spcBef>
                <a:spcPts val="0"/>
              </a:spcBef>
              <a:spcAft>
                <a:spcPts val="2900"/>
              </a:spcAft>
              <a:buClr>
                <a:srgbClr val="00AA5B"/>
              </a:buClr>
              <a:buSzPct val="100000"/>
            </a:pPr>
            <a:r>
              <a:rPr lang="en-US" sz="4000" dirty="0" smtClean="0"/>
              <a:t>Testable</a:t>
            </a:r>
          </a:p>
          <a:p>
            <a:pPr marL="0" indent="0">
              <a:spcBef>
                <a:spcPts val="0"/>
              </a:spcBef>
              <a:spcAft>
                <a:spcPts val="2900"/>
              </a:spcAft>
              <a:buClr>
                <a:srgbClr val="00AA5B"/>
              </a:buClr>
              <a:buSzPct val="100000"/>
            </a:pPr>
            <a:endParaRPr lang="en-US" sz="4000" dirty="0" smtClean="0"/>
          </a:p>
          <a:p>
            <a:pPr marL="0" indent="0">
              <a:spcBef>
                <a:spcPts val="0"/>
              </a:spcBef>
              <a:spcAft>
                <a:spcPts val="2900"/>
              </a:spcAft>
              <a:buClr>
                <a:srgbClr val="00AA5B"/>
              </a:buClr>
              <a:buSzPct val="100000"/>
            </a:pPr>
            <a:endParaRPr lang="en-US" sz="4000" dirty="0" smtClean="0"/>
          </a:p>
        </p:txBody>
      </p:sp>
      <p:sp>
        <p:nvSpPr>
          <p:cNvPr id="30" name="Content Placeholder 1"/>
          <p:cNvSpPr txBox="1">
            <a:spLocks/>
          </p:cNvSpPr>
          <p:nvPr/>
        </p:nvSpPr>
        <p:spPr>
          <a:xfrm>
            <a:off x="5130800" y="2362200"/>
            <a:ext cx="82296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i="1" kern="0" spc="-160" dirty="0" smtClean="0">
                <a:cs typeface="Open Sans"/>
              </a:rPr>
              <a:t>No overlap – order is ok!</a:t>
            </a:r>
          </a:p>
          <a:p>
            <a:pPr marL="0" indent="0">
              <a:spcBef>
                <a:spcPts val="0"/>
              </a:spcBef>
              <a:spcAft>
                <a:spcPts val="2900"/>
              </a:spcAft>
              <a:buClr>
                <a:srgbClr val="00AA5B"/>
              </a:buClr>
              <a:buSzPct val="100000"/>
            </a:pPr>
            <a:r>
              <a:rPr lang="en-US" sz="4000" i="1" kern="0" spc="-160" dirty="0" smtClean="0">
                <a:cs typeface="Open Sans"/>
              </a:rPr>
              <a:t>No contract. Details can change.</a:t>
            </a:r>
          </a:p>
          <a:p>
            <a:pPr marL="0" indent="0">
              <a:spcBef>
                <a:spcPts val="0"/>
              </a:spcBef>
              <a:spcAft>
                <a:spcPts val="2900"/>
              </a:spcAft>
              <a:buClr>
                <a:srgbClr val="00AA5B"/>
              </a:buClr>
              <a:buSzPct val="100000"/>
            </a:pPr>
            <a:r>
              <a:rPr lang="en-US" sz="4000" i="1" kern="0" spc="-160" dirty="0" smtClean="0">
                <a:cs typeface="Open Sans"/>
              </a:rPr>
              <a:t>Incremental benefit to something.</a:t>
            </a:r>
          </a:p>
          <a:p>
            <a:pPr marL="0" indent="0">
              <a:spcBef>
                <a:spcPts val="0"/>
              </a:spcBef>
              <a:spcAft>
                <a:spcPts val="2900"/>
              </a:spcAft>
              <a:buClr>
                <a:srgbClr val="00AA5B"/>
              </a:buClr>
              <a:buSzPct val="100000"/>
            </a:pPr>
            <a:r>
              <a:rPr lang="en-US" sz="4000" i="1" kern="0" spc="-160" dirty="0" smtClean="0">
                <a:cs typeface="Open Sans"/>
              </a:rPr>
              <a:t>Relative size to other stories.</a:t>
            </a:r>
          </a:p>
          <a:p>
            <a:pPr marL="0" indent="0">
              <a:spcBef>
                <a:spcPts val="0"/>
              </a:spcBef>
              <a:spcAft>
                <a:spcPts val="2900"/>
              </a:spcAft>
              <a:buClr>
                <a:srgbClr val="00AA5B"/>
              </a:buClr>
              <a:buSzPct val="100000"/>
            </a:pPr>
            <a:r>
              <a:rPr lang="en-US" sz="4000" i="1" kern="0" spc="-160" dirty="0" smtClean="0">
                <a:cs typeface="Open Sans"/>
              </a:rPr>
              <a:t>Shouldn’t be bigger than an iteration.</a:t>
            </a:r>
          </a:p>
          <a:p>
            <a:pPr marL="0" indent="0">
              <a:spcBef>
                <a:spcPts val="0"/>
              </a:spcBef>
              <a:spcAft>
                <a:spcPts val="2900"/>
              </a:spcAft>
              <a:buClr>
                <a:srgbClr val="00AA5B"/>
              </a:buClr>
              <a:buSzPct val="100000"/>
            </a:pPr>
            <a:r>
              <a:rPr lang="en-US" sz="4000" i="1" kern="0" spc="-160" dirty="0" smtClean="0">
                <a:cs typeface="Open Sans"/>
              </a:rPr>
              <a:t>Should be able to tell when it is done.</a:t>
            </a:r>
          </a:p>
        </p:txBody>
      </p:sp>
    </p:spTree>
    <p:extLst>
      <p:ext uri="{BB962C8B-B14F-4D97-AF65-F5344CB8AC3E}">
        <p14:creationId xmlns:p14="http://schemas.microsoft.com/office/powerpoint/2010/main" val="6479895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62</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V</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Valuable</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As a </a:t>
            </a:r>
            <a:r>
              <a:rPr lang="en-US" b="1" dirty="0" smtClean="0">
                <a:latin typeface="+mj-lt"/>
              </a:rPr>
              <a:t>traveler on budget</a:t>
            </a:r>
            <a:endParaRPr lang="en-US" sz="6000" b="1" i="1" dirty="0" smtClean="0">
              <a:latin typeface="+mj-lt"/>
            </a:endParaRPr>
          </a:p>
          <a:p>
            <a:pPr marL="0" indent="0">
              <a:buNone/>
            </a:pPr>
            <a:r>
              <a:rPr lang="en-US" b="1" i="1" dirty="0"/>
              <a:t>So that I </a:t>
            </a:r>
            <a:r>
              <a:rPr lang="en-US" b="1" i="1" dirty="0" smtClean="0"/>
              <a:t>can </a:t>
            </a:r>
            <a:r>
              <a:rPr lang="en-US" b="1" dirty="0" smtClean="0">
                <a:latin typeface="+mj-lt"/>
              </a:rPr>
              <a:t>select a </a:t>
            </a:r>
            <a:r>
              <a:rPr lang="en-US" b="1" dirty="0">
                <a:latin typeface="+mj-lt"/>
              </a:rPr>
              <a:t>hotel I can afford</a:t>
            </a:r>
            <a:br>
              <a:rPr lang="en-US" b="1" dirty="0">
                <a:latin typeface="+mj-lt"/>
              </a:rPr>
            </a:br>
            <a:endParaRPr lang="en-US" b="1" dirty="0" smtClean="0">
              <a:latin typeface="+mj-lt"/>
            </a:endParaRPr>
          </a:p>
        </p:txBody>
      </p:sp>
      <p:sp>
        <p:nvSpPr>
          <p:cNvPr id="27" name="Content Placeholder 1"/>
          <p:cNvSpPr txBox="1">
            <a:spLocks/>
          </p:cNvSpPr>
          <p:nvPr/>
        </p:nvSpPr>
        <p:spPr bwMode="auto">
          <a:xfrm>
            <a:off x="1473200" y="5791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Why are we building it?</a:t>
            </a:r>
            <a:endParaRPr lang="en-US" sz="4800" b="1" i="1" dirty="0"/>
          </a:p>
        </p:txBody>
      </p:sp>
      <p:sp>
        <p:nvSpPr>
          <p:cNvPr id="28" name="Content Placeholder 1"/>
          <p:cNvSpPr txBox="1">
            <a:spLocks/>
          </p:cNvSpPr>
          <p:nvPr/>
        </p:nvSpPr>
        <p:spPr bwMode="auto">
          <a:xfrm>
            <a:off x="254000" y="4343400"/>
            <a:ext cx="487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Someone is benefiting from what we are building</a:t>
            </a:r>
            <a:endParaRPr lang="en-US" sz="4800" b="1" i="1" dirty="0"/>
          </a:p>
        </p:txBody>
      </p:sp>
    </p:spTree>
    <p:extLst>
      <p:ext uri="{BB962C8B-B14F-4D97-AF65-F5344CB8AC3E}">
        <p14:creationId xmlns:p14="http://schemas.microsoft.com/office/powerpoint/2010/main" val="2729280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63</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V</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Valuable</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As a </a:t>
            </a:r>
            <a:r>
              <a:rPr lang="en-US" b="1" dirty="0" smtClean="0">
                <a:latin typeface="+mj-lt"/>
              </a:rPr>
              <a:t>traveler on budget</a:t>
            </a:r>
          </a:p>
          <a:p>
            <a:pPr marL="0" indent="0">
              <a:buNone/>
            </a:pPr>
            <a:r>
              <a:rPr lang="en-US" b="1" i="1" dirty="0"/>
              <a:t>I want to </a:t>
            </a:r>
            <a:r>
              <a:rPr lang="en-US" b="1" dirty="0">
                <a:latin typeface="+mj-lt"/>
              </a:rPr>
              <a:t>see a list of available hotels</a:t>
            </a:r>
          </a:p>
          <a:p>
            <a:pPr marL="0" indent="0">
              <a:buNone/>
            </a:pPr>
            <a:r>
              <a:rPr lang="en-US" b="1" i="1" dirty="0"/>
              <a:t>So that I </a:t>
            </a:r>
            <a:r>
              <a:rPr lang="en-US" b="1" i="1" dirty="0" smtClean="0"/>
              <a:t>can </a:t>
            </a:r>
            <a:r>
              <a:rPr lang="en-US" b="1" dirty="0" smtClean="0">
                <a:latin typeface="+mj-lt"/>
              </a:rPr>
              <a:t>select a </a:t>
            </a:r>
            <a:r>
              <a:rPr lang="en-US" b="1" dirty="0">
                <a:latin typeface="+mj-lt"/>
              </a:rPr>
              <a:t>hotel I can afford</a:t>
            </a:r>
            <a:br>
              <a:rPr lang="en-US" b="1" dirty="0">
                <a:latin typeface="+mj-lt"/>
              </a:rPr>
            </a:br>
            <a:endParaRPr lang="en-US" b="1" dirty="0" smtClean="0">
              <a:latin typeface="+mj-lt"/>
            </a:endParaRPr>
          </a:p>
        </p:txBody>
      </p:sp>
      <p:sp>
        <p:nvSpPr>
          <p:cNvPr id="27" name="Content Placeholder 1"/>
          <p:cNvSpPr txBox="1">
            <a:spLocks/>
          </p:cNvSpPr>
          <p:nvPr/>
        </p:nvSpPr>
        <p:spPr bwMode="auto">
          <a:xfrm>
            <a:off x="1473200" y="5791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Why are we building it?</a:t>
            </a:r>
            <a:endParaRPr lang="en-US" sz="4800" b="1" i="1" dirty="0"/>
          </a:p>
        </p:txBody>
      </p:sp>
      <p:sp>
        <p:nvSpPr>
          <p:cNvPr id="28" name="Content Placeholder 1"/>
          <p:cNvSpPr txBox="1">
            <a:spLocks/>
          </p:cNvSpPr>
          <p:nvPr/>
        </p:nvSpPr>
        <p:spPr bwMode="auto">
          <a:xfrm>
            <a:off x="254000" y="4343400"/>
            <a:ext cx="487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Someone is benefiting from what we are building</a:t>
            </a:r>
            <a:endParaRPr lang="en-US" sz="4800" b="1" i="1" dirty="0"/>
          </a:p>
        </p:txBody>
      </p:sp>
    </p:spTree>
    <p:extLst>
      <p:ext uri="{BB962C8B-B14F-4D97-AF65-F5344CB8AC3E}">
        <p14:creationId xmlns:p14="http://schemas.microsoft.com/office/powerpoint/2010/main" val="30247235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64</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V</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Valuable</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As a </a:t>
            </a:r>
            <a:r>
              <a:rPr lang="en-US" b="1" dirty="0" smtClean="0">
                <a:latin typeface="+mj-lt"/>
              </a:rPr>
              <a:t>traveler on budget</a:t>
            </a:r>
          </a:p>
          <a:p>
            <a:pPr marL="0" indent="0">
              <a:buNone/>
            </a:pPr>
            <a:r>
              <a:rPr lang="en-US" b="1" i="1" dirty="0"/>
              <a:t>I want to </a:t>
            </a:r>
            <a:r>
              <a:rPr lang="en-US" b="1" dirty="0" smtClean="0">
                <a:latin typeface="+mj-lt"/>
              </a:rPr>
              <a:t>see </a:t>
            </a:r>
            <a:r>
              <a:rPr lang="en-US" b="1" dirty="0" err="1" smtClean="0">
                <a:latin typeface="+mj-lt"/>
              </a:rPr>
              <a:t>colour</a:t>
            </a:r>
            <a:r>
              <a:rPr lang="en-US" b="1" dirty="0" smtClean="0">
                <a:latin typeface="+mj-lt"/>
              </a:rPr>
              <a:t> coded hotels on a map</a:t>
            </a:r>
            <a:endParaRPr lang="en-US" b="1" dirty="0">
              <a:latin typeface="+mj-lt"/>
            </a:endParaRPr>
          </a:p>
          <a:p>
            <a:pPr marL="0" indent="0">
              <a:buNone/>
            </a:pPr>
            <a:r>
              <a:rPr lang="en-US" b="1" i="1" dirty="0"/>
              <a:t>So that I </a:t>
            </a:r>
            <a:r>
              <a:rPr lang="en-US" b="1" i="1" dirty="0" smtClean="0"/>
              <a:t>can </a:t>
            </a:r>
            <a:r>
              <a:rPr lang="en-US" b="1" dirty="0" smtClean="0">
                <a:latin typeface="+mj-lt"/>
              </a:rPr>
              <a:t>select a </a:t>
            </a:r>
            <a:r>
              <a:rPr lang="en-US" b="1" dirty="0">
                <a:latin typeface="+mj-lt"/>
              </a:rPr>
              <a:t>hotel I can afford</a:t>
            </a:r>
            <a:br>
              <a:rPr lang="en-US" b="1" dirty="0">
                <a:latin typeface="+mj-lt"/>
              </a:rPr>
            </a:br>
            <a:endParaRPr lang="en-US" b="1" dirty="0" smtClean="0">
              <a:latin typeface="+mj-lt"/>
            </a:endParaRPr>
          </a:p>
        </p:txBody>
      </p:sp>
      <p:sp>
        <p:nvSpPr>
          <p:cNvPr id="27" name="Content Placeholder 1"/>
          <p:cNvSpPr txBox="1">
            <a:spLocks/>
          </p:cNvSpPr>
          <p:nvPr/>
        </p:nvSpPr>
        <p:spPr bwMode="auto">
          <a:xfrm>
            <a:off x="1473200" y="5791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Why are we building it?</a:t>
            </a:r>
            <a:endParaRPr lang="en-US" sz="4800" b="1" i="1" dirty="0"/>
          </a:p>
        </p:txBody>
      </p:sp>
      <p:sp>
        <p:nvSpPr>
          <p:cNvPr id="28" name="Content Placeholder 1"/>
          <p:cNvSpPr txBox="1">
            <a:spLocks/>
          </p:cNvSpPr>
          <p:nvPr/>
        </p:nvSpPr>
        <p:spPr bwMode="auto">
          <a:xfrm>
            <a:off x="254000" y="4343400"/>
            <a:ext cx="487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Someone is benefiting from what we are building</a:t>
            </a:r>
            <a:endParaRPr lang="en-US" sz="4800" b="1" i="1" dirty="0"/>
          </a:p>
        </p:txBody>
      </p:sp>
    </p:spTree>
    <p:extLst>
      <p:ext uri="{BB962C8B-B14F-4D97-AF65-F5344CB8AC3E}">
        <p14:creationId xmlns:p14="http://schemas.microsoft.com/office/powerpoint/2010/main" val="41221720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65</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T</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Testable</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solidFill>
                  <a:schemeClr val="tx1">
                    <a:lumMod val="65000"/>
                    <a:lumOff val="35000"/>
                  </a:schemeClr>
                </a:solidFill>
              </a:rPr>
              <a:t>As a </a:t>
            </a:r>
            <a:r>
              <a:rPr lang="en-US" b="1" dirty="0" smtClean="0">
                <a:solidFill>
                  <a:schemeClr val="tx1">
                    <a:lumMod val="65000"/>
                    <a:lumOff val="35000"/>
                  </a:schemeClr>
                </a:solidFill>
                <a:latin typeface="+mj-lt"/>
              </a:rPr>
              <a:t>traveler on budget</a:t>
            </a:r>
          </a:p>
          <a:p>
            <a:pPr marL="0" indent="0">
              <a:buNone/>
            </a:pPr>
            <a:r>
              <a:rPr lang="en-US" b="1" i="1" dirty="0"/>
              <a:t>I want to </a:t>
            </a:r>
            <a:r>
              <a:rPr lang="en-US" b="1" i="1" dirty="0">
                <a:latin typeface="+mj-lt"/>
              </a:rPr>
              <a:t>see a list of available hotels in Paris next weekend </a:t>
            </a:r>
            <a:endParaRPr lang="en-US" sz="6000" b="1" i="1" dirty="0" smtClean="0">
              <a:latin typeface="+mj-lt"/>
            </a:endParaRPr>
          </a:p>
          <a:p>
            <a:pPr marL="0" indent="0">
              <a:buNone/>
            </a:pPr>
            <a:r>
              <a:rPr lang="en-US" b="1" i="1" dirty="0">
                <a:solidFill>
                  <a:srgbClr val="595959"/>
                </a:solidFill>
              </a:rPr>
              <a:t>So that I </a:t>
            </a:r>
            <a:r>
              <a:rPr lang="en-US" b="1" i="1" dirty="0" smtClean="0">
                <a:solidFill>
                  <a:srgbClr val="595959"/>
                </a:solidFill>
              </a:rPr>
              <a:t>can </a:t>
            </a:r>
            <a:r>
              <a:rPr lang="en-US" b="1" dirty="0" smtClean="0">
                <a:solidFill>
                  <a:srgbClr val="595959"/>
                </a:solidFill>
                <a:latin typeface="+mj-lt"/>
              </a:rPr>
              <a:t>select a </a:t>
            </a:r>
            <a:r>
              <a:rPr lang="en-US" b="1" dirty="0">
                <a:solidFill>
                  <a:srgbClr val="595959"/>
                </a:solidFill>
                <a:latin typeface="+mj-lt"/>
              </a:rPr>
              <a:t>hotel I can afford</a:t>
            </a:r>
            <a:br>
              <a:rPr lang="en-US" b="1" dirty="0">
                <a:solidFill>
                  <a:srgbClr val="595959"/>
                </a:solidFill>
                <a:latin typeface="+mj-lt"/>
              </a:rPr>
            </a:br>
            <a:endParaRPr lang="en-US" b="1" dirty="0" smtClean="0">
              <a:solidFill>
                <a:srgbClr val="595959"/>
              </a:solidFill>
              <a:latin typeface="+mj-lt"/>
            </a:endParaRPr>
          </a:p>
        </p:txBody>
      </p:sp>
      <p:sp>
        <p:nvSpPr>
          <p:cNvPr id="27" name="Content Placeholder 1"/>
          <p:cNvSpPr txBox="1">
            <a:spLocks/>
          </p:cNvSpPr>
          <p:nvPr/>
        </p:nvSpPr>
        <p:spPr bwMode="auto">
          <a:xfrm>
            <a:off x="1397000" y="5029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Now we know what to do and know when we will be done</a:t>
            </a:r>
            <a:endParaRPr lang="en-US" sz="4800" b="1" i="1" dirty="0"/>
          </a:p>
        </p:txBody>
      </p:sp>
    </p:spTree>
    <p:extLst>
      <p:ext uri="{BB962C8B-B14F-4D97-AF65-F5344CB8AC3E}">
        <p14:creationId xmlns:p14="http://schemas.microsoft.com/office/powerpoint/2010/main" val="1520586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66</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S</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Small</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solidFill>
                  <a:srgbClr val="595959"/>
                </a:solidFill>
              </a:rPr>
              <a:t>As a </a:t>
            </a:r>
            <a:r>
              <a:rPr lang="en-US" b="1" dirty="0" smtClean="0">
                <a:solidFill>
                  <a:srgbClr val="595959"/>
                </a:solidFill>
                <a:latin typeface="+mj-lt"/>
              </a:rPr>
              <a:t>traveler on budget</a:t>
            </a:r>
          </a:p>
          <a:p>
            <a:pPr marL="0" indent="0">
              <a:buNone/>
            </a:pPr>
            <a:r>
              <a:rPr lang="en-US" b="1" i="1" dirty="0">
                <a:solidFill>
                  <a:srgbClr val="595959"/>
                </a:solidFill>
              </a:rPr>
              <a:t>I want to </a:t>
            </a:r>
            <a:r>
              <a:rPr lang="en-US" b="1" i="1" dirty="0">
                <a:solidFill>
                  <a:srgbClr val="595959"/>
                </a:solidFill>
                <a:latin typeface="+mj-lt"/>
              </a:rPr>
              <a:t>see a list </a:t>
            </a:r>
            <a:r>
              <a:rPr lang="en-US" b="1" i="1" dirty="0" smtClean="0">
                <a:solidFill>
                  <a:srgbClr val="595959"/>
                </a:solidFill>
                <a:latin typeface="+mj-lt"/>
              </a:rPr>
              <a:t>of </a:t>
            </a:r>
            <a:r>
              <a:rPr lang="en-US" b="1" i="1" dirty="0" smtClean="0">
                <a:latin typeface="+mj-lt"/>
              </a:rPr>
              <a:t>names and prices</a:t>
            </a:r>
            <a:r>
              <a:rPr lang="en-US" b="1" i="1" dirty="0" smtClean="0">
                <a:solidFill>
                  <a:srgbClr val="595959"/>
                </a:solidFill>
                <a:latin typeface="+mj-lt"/>
              </a:rPr>
              <a:t> of available hotels in </a:t>
            </a:r>
            <a:r>
              <a:rPr lang="en-US" b="1" i="1" dirty="0">
                <a:solidFill>
                  <a:srgbClr val="595959"/>
                </a:solidFill>
                <a:latin typeface="+mj-lt"/>
              </a:rPr>
              <a:t>Paris next weekend </a:t>
            </a:r>
            <a:endParaRPr lang="en-US" sz="6000" b="1" i="1" dirty="0" smtClean="0">
              <a:solidFill>
                <a:srgbClr val="595959"/>
              </a:solidFill>
              <a:latin typeface="+mj-lt"/>
            </a:endParaRPr>
          </a:p>
          <a:p>
            <a:pPr marL="0" indent="0">
              <a:buNone/>
            </a:pPr>
            <a:r>
              <a:rPr lang="en-US" b="1" i="1" dirty="0">
                <a:solidFill>
                  <a:srgbClr val="595959"/>
                </a:solidFill>
              </a:rPr>
              <a:t>So that I </a:t>
            </a:r>
            <a:r>
              <a:rPr lang="en-US" b="1" i="1" dirty="0" smtClean="0">
                <a:solidFill>
                  <a:srgbClr val="595959"/>
                </a:solidFill>
              </a:rPr>
              <a:t>can </a:t>
            </a:r>
            <a:r>
              <a:rPr lang="en-US" b="1" dirty="0" smtClean="0">
                <a:solidFill>
                  <a:srgbClr val="595959"/>
                </a:solidFill>
                <a:latin typeface="+mj-lt"/>
              </a:rPr>
              <a:t>select a </a:t>
            </a:r>
            <a:r>
              <a:rPr lang="en-US" b="1" dirty="0">
                <a:solidFill>
                  <a:srgbClr val="595959"/>
                </a:solidFill>
                <a:latin typeface="+mj-lt"/>
              </a:rPr>
              <a:t>hotel I can afford</a:t>
            </a:r>
            <a:br>
              <a:rPr lang="en-US" b="1" dirty="0">
                <a:solidFill>
                  <a:srgbClr val="595959"/>
                </a:solidFill>
                <a:latin typeface="+mj-lt"/>
              </a:rPr>
            </a:br>
            <a:endParaRPr lang="en-US" b="1" dirty="0" smtClean="0">
              <a:solidFill>
                <a:srgbClr val="595959"/>
              </a:solidFill>
              <a:latin typeface="+mj-lt"/>
            </a:endParaRPr>
          </a:p>
        </p:txBody>
      </p:sp>
      <p:sp>
        <p:nvSpPr>
          <p:cNvPr id="27" name="Content Placeholder 1"/>
          <p:cNvSpPr txBox="1">
            <a:spLocks/>
          </p:cNvSpPr>
          <p:nvPr/>
        </p:nvSpPr>
        <p:spPr bwMode="auto">
          <a:xfrm>
            <a:off x="1397000" y="5029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Just enough to get feedback and avoid waste</a:t>
            </a:r>
            <a:endParaRPr lang="en-US" sz="4800" b="1" i="1" dirty="0"/>
          </a:p>
        </p:txBody>
      </p:sp>
    </p:spTree>
    <p:extLst>
      <p:ext uri="{BB962C8B-B14F-4D97-AF65-F5344CB8AC3E}">
        <p14:creationId xmlns:p14="http://schemas.microsoft.com/office/powerpoint/2010/main" val="3713232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67</a:t>
            </a:fld>
            <a:endParaRPr lang="en-US"/>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I</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Independent</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592070" y="3242174"/>
            <a:ext cx="7307545"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000" b="1" i="1" dirty="0" smtClean="0">
                <a:solidFill>
                  <a:srgbClr val="595959"/>
                </a:solidFill>
              </a:rPr>
              <a:t>As a </a:t>
            </a:r>
            <a:r>
              <a:rPr lang="en-US" sz="3000" b="1" dirty="0" smtClean="0">
                <a:solidFill>
                  <a:srgbClr val="595959"/>
                </a:solidFill>
                <a:latin typeface="+mj-lt"/>
              </a:rPr>
              <a:t>traveler on budget</a:t>
            </a:r>
          </a:p>
          <a:p>
            <a:pPr marL="0" indent="0">
              <a:buNone/>
            </a:pPr>
            <a:r>
              <a:rPr lang="en-US" sz="3000" b="1" i="1" dirty="0">
                <a:solidFill>
                  <a:srgbClr val="595959"/>
                </a:solidFill>
              </a:rPr>
              <a:t>I want to </a:t>
            </a:r>
            <a:r>
              <a:rPr lang="en-US" sz="3000" b="1" i="1" dirty="0">
                <a:solidFill>
                  <a:srgbClr val="595959"/>
                </a:solidFill>
                <a:latin typeface="+mj-lt"/>
              </a:rPr>
              <a:t>see a list of names, prices and</a:t>
            </a:r>
            <a:r>
              <a:rPr lang="en-US" sz="3000" b="1" i="1" dirty="0" smtClean="0">
                <a:solidFill>
                  <a:schemeClr val="bg2">
                    <a:lumMod val="25000"/>
                  </a:schemeClr>
                </a:solidFill>
                <a:latin typeface="+mj-lt"/>
              </a:rPr>
              <a:t> </a:t>
            </a:r>
            <a:r>
              <a:rPr lang="en-US" sz="3000" b="1" i="1" dirty="0" smtClean="0">
                <a:solidFill>
                  <a:srgbClr val="000000"/>
                </a:solidFill>
                <a:latin typeface="+mj-lt"/>
              </a:rPr>
              <a:t>distance from airport </a:t>
            </a:r>
            <a:r>
              <a:rPr lang="en-US" sz="3000" b="1" i="1" dirty="0" smtClean="0">
                <a:solidFill>
                  <a:srgbClr val="595959"/>
                </a:solidFill>
                <a:latin typeface="+mj-lt"/>
              </a:rPr>
              <a:t>of available hotels in </a:t>
            </a:r>
            <a:r>
              <a:rPr lang="en-US" sz="3000" b="1" i="1" dirty="0">
                <a:solidFill>
                  <a:srgbClr val="595959"/>
                </a:solidFill>
                <a:latin typeface="+mj-lt"/>
              </a:rPr>
              <a:t>Paris next weekend </a:t>
            </a:r>
            <a:endParaRPr lang="en-US" sz="3000" b="1" i="1" dirty="0" smtClean="0">
              <a:solidFill>
                <a:srgbClr val="595959"/>
              </a:solidFill>
              <a:latin typeface="+mj-lt"/>
            </a:endParaRPr>
          </a:p>
          <a:p>
            <a:pPr marL="0" indent="0">
              <a:buNone/>
            </a:pPr>
            <a:r>
              <a:rPr lang="en-US" sz="3000" b="1" i="1" dirty="0">
                <a:solidFill>
                  <a:srgbClr val="595959"/>
                </a:solidFill>
              </a:rPr>
              <a:t>So that I </a:t>
            </a:r>
            <a:r>
              <a:rPr lang="en-US" sz="3000" b="1" i="1" dirty="0" smtClean="0">
                <a:solidFill>
                  <a:srgbClr val="595959"/>
                </a:solidFill>
              </a:rPr>
              <a:t>can </a:t>
            </a:r>
            <a:r>
              <a:rPr lang="en-US" sz="3000" b="1" dirty="0" smtClean="0">
                <a:solidFill>
                  <a:srgbClr val="595959"/>
                </a:solidFill>
                <a:latin typeface="+mj-lt"/>
              </a:rPr>
              <a:t>select a </a:t>
            </a:r>
            <a:r>
              <a:rPr lang="en-US" sz="3000" b="1" dirty="0">
                <a:solidFill>
                  <a:srgbClr val="595959"/>
                </a:solidFill>
                <a:latin typeface="+mj-lt"/>
              </a:rPr>
              <a:t>hotel I can afford</a:t>
            </a:r>
            <a:br>
              <a:rPr lang="en-US" sz="3000" b="1" dirty="0">
                <a:solidFill>
                  <a:srgbClr val="595959"/>
                </a:solidFill>
                <a:latin typeface="+mj-lt"/>
              </a:rPr>
            </a:br>
            <a:endParaRPr lang="en-US" sz="3000" b="1" dirty="0" smtClean="0">
              <a:solidFill>
                <a:srgbClr val="595959"/>
              </a:solidFill>
              <a:latin typeface="+mj-lt"/>
            </a:endParaRPr>
          </a:p>
        </p:txBody>
      </p:sp>
      <p:sp>
        <p:nvSpPr>
          <p:cNvPr id="27" name="Content Placeholder 1"/>
          <p:cNvSpPr txBox="1">
            <a:spLocks/>
          </p:cNvSpPr>
          <p:nvPr/>
        </p:nvSpPr>
        <p:spPr bwMode="auto">
          <a:xfrm>
            <a:off x="863600" y="5029200"/>
            <a:ext cx="43434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Should be able to realize the value of each single story. </a:t>
            </a:r>
          </a:p>
          <a:p>
            <a:pPr marL="0" indent="0" algn="r">
              <a:buFont typeface="Wingdings" charset="2"/>
              <a:buNone/>
            </a:pPr>
            <a:r>
              <a:rPr lang="en-US" sz="2800" b="1" i="1" dirty="0" smtClean="0"/>
              <a:t>Distance from the airport can be in another story.</a:t>
            </a:r>
            <a:endParaRPr lang="en-US" sz="4800" b="1" i="1" dirty="0"/>
          </a:p>
        </p:txBody>
      </p:sp>
    </p:spTree>
    <p:extLst>
      <p:ext uri="{BB962C8B-B14F-4D97-AF65-F5344CB8AC3E}">
        <p14:creationId xmlns:p14="http://schemas.microsoft.com/office/powerpoint/2010/main" val="3237095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lyph Inventory 1_idea.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6350000" y="1905000"/>
            <a:ext cx="3021787" cy="3021787"/>
          </a:xfrm>
          <a:prstGeom prst="rect">
            <a:avLst/>
          </a:prstGeom>
        </p:spPr>
      </p:pic>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68</a:t>
            </a:fld>
            <a:endParaRPr lang="en-US"/>
          </a:p>
        </p:txBody>
      </p:sp>
      <p:pic>
        <p:nvPicPr>
          <p:cNvPr id="4" name="Picture 3" descr="Glyph Inventory 1_sun.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N</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Negotiable</a:t>
            </a:r>
          </a:p>
        </p:txBody>
      </p:sp>
      <p:pic>
        <p:nvPicPr>
          <p:cNvPr id="24" name="Picture 2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6871466" y="2347609"/>
            <a:ext cx="2204803" cy="1614165"/>
          </a:xfrm>
          <a:prstGeom prst="rect">
            <a:avLst/>
          </a:prstGeom>
        </p:spPr>
      </p:pic>
      <p:sp>
        <p:nvSpPr>
          <p:cNvPr id="11" name="Content Placeholder 1"/>
          <p:cNvSpPr txBox="1">
            <a:spLocks/>
          </p:cNvSpPr>
          <p:nvPr/>
        </p:nvSpPr>
        <p:spPr bwMode="auto">
          <a:xfrm rot="20895506">
            <a:off x="6974283" y="270942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100" b="1" i="1" dirty="0" smtClean="0">
                <a:solidFill>
                  <a:srgbClr val="3C3C3C"/>
                </a:solidFill>
              </a:rPr>
              <a:t>As a </a:t>
            </a:r>
            <a:r>
              <a:rPr lang="en-US" sz="1100" b="1" dirty="0" smtClean="0">
                <a:solidFill>
                  <a:srgbClr val="3C3C3C"/>
                </a:solidFill>
                <a:latin typeface="+mj-lt"/>
              </a:rPr>
              <a:t>traveler on budget</a:t>
            </a:r>
          </a:p>
          <a:p>
            <a:pPr marL="0" indent="0">
              <a:spcBef>
                <a:spcPts val="0"/>
              </a:spcBef>
              <a:buNone/>
            </a:pPr>
            <a:r>
              <a:rPr lang="en-US" sz="1100" b="1" i="1" dirty="0">
                <a:solidFill>
                  <a:srgbClr val="3C3C3C"/>
                </a:solidFill>
              </a:rPr>
              <a:t>I want to </a:t>
            </a:r>
            <a:r>
              <a:rPr lang="en-US" sz="1100" b="1" i="1" dirty="0">
                <a:solidFill>
                  <a:srgbClr val="3C3C3C"/>
                </a:solidFill>
                <a:latin typeface="+mj-lt"/>
              </a:rPr>
              <a:t>see a list </a:t>
            </a:r>
            <a:r>
              <a:rPr lang="en-US" sz="1100" b="1" i="1" dirty="0" smtClean="0">
                <a:solidFill>
                  <a:srgbClr val="3C3C3C"/>
                </a:solidFill>
                <a:latin typeface="+mj-lt"/>
              </a:rPr>
              <a:t>of names and prices of available hotels in </a:t>
            </a:r>
            <a:r>
              <a:rPr lang="en-US" sz="1100" b="1" i="1" dirty="0">
                <a:solidFill>
                  <a:srgbClr val="3C3C3C"/>
                </a:solidFill>
                <a:latin typeface="+mj-lt"/>
              </a:rPr>
              <a:t>Paris next weekend </a:t>
            </a:r>
            <a:endParaRPr lang="en-US" sz="2000" b="1" i="1" dirty="0" smtClean="0">
              <a:solidFill>
                <a:srgbClr val="3C3C3C"/>
              </a:solidFill>
              <a:latin typeface="+mj-lt"/>
            </a:endParaRPr>
          </a:p>
          <a:p>
            <a:pPr marL="0" indent="0">
              <a:spcBef>
                <a:spcPts val="0"/>
              </a:spcBef>
              <a:buNone/>
            </a:pPr>
            <a:r>
              <a:rPr lang="en-US" sz="1100" b="1" i="1" dirty="0">
                <a:solidFill>
                  <a:srgbClr val="3C3C3C"/>
                </a:solidFill>
              </a:rPr>
              <a:t>So that I </a:t>
            </a:r>
            <a:r>
              <a:rPr lang="en-US" sz="1100" b="1" i="1" dirty="0" smtClean="0">
                <a:solidFill>
                  <a:srgbClr val="3C3C3C"/>
                </a:solidFill>
              </a:rPr>
              <a:t>can </a:t>
            </a:r>
            <a:r>
              <a:rPr lang="en-US" sz="1100" b="1" dirty="0" smtClean="0">
                <a:solidFill>
                  <a:srgbClr val="3C3C3C"/>
                </a:solidFill>
                <a:latin typeface="+mj-lt"/>
              </a:rPr>
              <a:t>select a </a:t>
            </a:r>
            <a:r>
              <a:rPr lang="en-US" sz="1100" b="1" dirty="0">
                <a:solidFill>
                  <a:srgbClr val="3C3C3C"/>
                </a:solidFill>
                <a:latin typeface="+mj-lt"/>
              </a:rPr>
              <a:t>hotel I can afford</a:t>
            </a:r>
            <a:br>
              <a:rPr lang="en-US" sz="1100" b="1" dirty="0">
                <a:solidFill>
                  <a:srgbClr val="3C3C3C"/>
                </a:solidFill>
                <a:latin typeface="+mj-lt"/>
              </a:rPr>
            </a:br>
            <a:endParaRPr lang="en-US" sz="1100" b="1" dirty="0" smtClean="0">
              <a:solidFill>
                <a:srgbClr val="3C3C3C"/>
              </a:solidFill>
              <a:latin typeface="+mj-lt"/>
            </a:endParaRPr>
          </a:p>
        </p:txBody>
      </p:sp>
      <p:pic>
        <p:nvPicPr>
          <p:cNvPr id="13" name="Picture 12" descr="Glyph Inventory 1_person-2.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4200" y="4267200"/>
            <a:ext cx="1600200" cy="1600200"/>
          </a:xfrm>
          <a:prstGeom prst="rect">
            <a:avLst/>
          </a:prstGeom>
        </p:spPr>
      </p:pic>
      <p:pic>
        <p:nvPicPr>
          <p:cNvPr id="14" name="Picture 13" descr="Glyph Inventory 1_person-10.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1000" y="5791200"/>
            <a:ext cx="1524000" cy="1524000"/>
          </a:xfrm>
          <a:prstGeom prst="rect">
            <a:avLst/>
          </a:prstGeom>
        </p:spPr>
      </p:pic>
      <p:pic>
        <p:nvPicPr>
          <p:cNvPr id="16" name="Picture 15" descr="Glyph Inventory 1_idea.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flipH="1">
            <a:off x="8331200" y="3429000"/>
            <a:ext cx="3021787" cy="3021787"/>
          </a:xfrm>
          <a:prstGeom prst="rect">
            <a:avLst/>
          </a:prstGeom>
        </p:spPr>
      </p:pic>
      <p:pic>
        <p:nvPicPr>
          <p:cNvPr id="17" name="Picture 16"/>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974622">
            <a:off x="8764044" y="3900885"/>
            <a:ext cx="2204803" cy="1614165"/>
          </a:xfrm>
          <a:prstGeom prst="rect">
            <a:avLst/>
          </a:prstGeom>
        </p:spPr>
      </p:pic>
      <p:sp>
        <p:nvSpPr>
          <p:cNvPr id="18" name="Content Placeholder 1"/>
          <p:cNvSpPr txBox="1">
            <a:spLocks/>
          </p:cNvSpPr>
          <p:nvPr/>
        </p:nvSpPr>
        <p:spPr bwMode="auto">
          <a:xfrm rot="970328">
            <a:off x="8866861" y="4262700"/>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100" b="1" i="1" dirty="0" smtClean="0">
                <a:solidFill>
                  <a:srgbClr val="3C3C3C"/>
                </a:solidFill>
              </a:rPr>
              <a:t>As a </a:t>
            </a:r>
            <a:r>
              <a:rPr lang="en-US" sz="1100" b="1" dirty="0" smtClean="0">
                <a:solidFill>
                  <a:srgbClr val="3C3C3C"/>
                </a:solidFill>
                <a:latin typeface="+mj-lt"/>
              </a:rPr>
              <a:t>traveler on budget</a:t>
            </a:r>
          </a:p>
          <a:p>
            <a:pPr marL="0" indent="0">
              <a:spcBef>
                <a:spcPts val="0"/>
              </a:spcBef>
              <a:buNone/>
            </a:pPr>
            <a:r>
              <a:rPr lang="en-US" sz="1100" b="1" i="1" dirty="0">
                <a:solidFill>
                  <a:srgbClr val="3C3C3C"/>
                </a:solidFill>
              </a:rPr>
              <a:t>I want to </a:t>
            </a:r>
            <a:r>
              <a:rPr lang="en-US" sz="1100" b="1" i="1" dirty="0">
                <a:solidFill>
                  <a:srgbClr val="3C3C3C"/>
                </a:solidFill>
                <a:latin typeface="+mj-lt"/>
              </a:rPr>
              <a:t>see a list </a:t>
            </a:r>
            <a:r>
              <a:rPr lang="en-US" sz="1100" b="1" i="1" dirty="0" smtClean="0">
                <a:solidFill>
                  <a:srgbClr val="3C3C3C"/>
                </a:solidFill>
                <a:latin typeface="+mj-lt"/>
              </a:rPr>
              <a:t>of names and prices of available hotels in </a:t>
            </a:r>
            <a:r>
              <a:rPr lang="en-US" sz="1100" b="1" i="1" strike="dblStrike" dirty="0" smtClean="0">
                <a:latin typeface="+mj-lt"/>
              </a:rPr>
              <a:t>Paris </a:t>
            </a:r>
            <a:r>
              <a:rPr lang="en-US" sz="1100" b="1" i="1" dirty="0" smtClean="0">
                <a:latin typeface="+mj-lt"/>
              </a:rPr>
              <a:t>   NY </a:t>
            </a:r>
            <a:r>
              <a:rPr lang="en-US" sz="1100" b="1" i="1" dirty="0" smtClean="0">
                <a:solidFill>
                  <a:srgbClr val="3C3C3C"/>
                </a:solidFill>
                <a:latin typeface="+mj-lt"/>
              </a:rPr>
              <a:t>next </a:t>
            </a:r>
            <a:r>
              <a:rPr lang="en-US" sz="1100" b="1" i="1" dirty="0">
                <a:solidFill>
                  <a:srgbClr val="3C3C3C"/>
                </a:solidFill>
                <a:latin typeface="+mj-lt"/>
              </a:rPr>
              <a:t>weekend </a:t>
            </a:r>
            <a:endParaRPr lang="en-US" sz="2000" b="1" i="1" dirty="0" smtClean="0">
              <a:solidFill>
                <a:srgbClr val="3C3C3C"/>
              </a:solidFill>
              <a:latin typeface="+mj-lt"/>
            </a:endParaRPr>
          </a:p>
          <a:p>
            <a:pPr marL="0" indent="0">
              <a:spcBef>
                <a:spcPts val="0"/>
              </a:spcBef>
              <a:buNone/>
            </a:pPr>
            <a:r>
              <a:rPr lang="en-US" sz="1100" b="1" i="1" dirty="0">
                <a:solidFill>
                  <a:srgbClr val="3C3C3C"/>
                </a:solidFill>
              </a:rPr>
              <a:t>So that I </a:t>
            </a:r>
            <a:r>
              <a:rPr lang="en-US" sz="1100" b="1" i="1" dirty="0" smtClean="0">
                <a:solidFill>
                  <a:srgbClr val="3C3C3C"/>
                </a:solidFill>
              </a:rPr>
              <a:t>can </a:t>
            </a:r>
            <a:r>
              <a:rPr lang="en-US" sz="1100" b="1" dirty="0" smtClean="0">
                <a:solidFill>
                  <a:srgbClr val="3C3C3C"/>
                </a:solidFill>
                <a:latin typeface="+mj-lt"/>
              </a:rPr>
              <a:t>select a </a:t>
            </a:r>
            <a:r>
              <a:rPr lang="en-US" sz="1100" b="1" dirty="0">
                <a:solidFill>
                  <a:srgbClr val="3C3C3C"/>
                </a:solidFill>
                <a:latin typeface="+mj-lt"/>
              </a:rPr>
              <a:t>hotel I can afford</a:t>
            </a:r>
            <a:br>
              <a:rPr lang="en-US" sz="1100" b="1" dirty="0">
                <a:solidFill>
                  <a:srgbClr val="3C3C3C"/>
                </a:solidFill>
                <a:latin typeface="+mj-lt"/>
              </a:rPr>
            </a:br>
            <a:endParaRPr lang="en-US" sz="1100" b="1" dirty="0" smtClean="0">
              <a:solidFill>
                <a:srgbClr val="3C3C3C"/>
              </a:solidFill>
              <a:latin typeface="+mj-lt"/>
            </a:endParaRPr>
          </a:p>
        </p:txBody>
      </p:sp>
      <p:pic>
        <p:nvPicPr>
          <p:cNvPr id="19" name="Picture 18" descr="Glyph Inventory 1_person-2.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40400" y="7086600"/>
            <a:ext cx="1600200" cy="1600200"/>
          </a:xfrm>
          <a:prstGeom prst="rect">
            <a:avLst/>
          </a:prstGeom>
        </p:spPr>
      </p:pic>
      <p:pic>
        <p:nvPicPr>
          <p:cNvPr id="20" name="Picture 19" descr="Glyph Inventory 1_idea.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6807200" y="5791200"/>
            <a:ext cx="1954987" cy="1954987"/>
          </a:xfrm>
          <a:prstGeom prst="rect">
            <a:avLst/>
          </a:prstGeom>
        </p:spPr>
      </p:pic>
      <p:sp>
        <p:nvSpPr>
          <p:cNvPr id="21" name="Content Placeholder 1"/>
          <p:cNvSpPr txBox="1">
            <a:spLocks/>
          </p:cNvSpPr>
          <p:nvPr/>
        </p:nvSpPr>
        <p:spPr bwMode="auto">
          <a:xfrm>
            <a:off x="6502400" y="6248400"/>
            <a:ext cx="25908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3200" b="1" i="1" dirty="0" smtClean="0">
                <a:solidFill>
                  <a:schemeClr val="bg1"/>
                </a:solidFill>
              </a:rPr>
              <a:t>Okay!</a:t>
            </a:r>
            <a:endParaRPr lang="en-US" sz="5400" b="1" i="1" dirty="0">
              <a:solidFill>
                <a:schemeClr val="bg1"/>
              </a:solidFill>
            </a:endParaRPr>
          </a:p>
        </p:txBody>
      </p:sp>
    </p:spTree>
    <p:extLst>
      <p:ext uri="{BB962C8B-B14F-4D97-AF65-F5344CB8AC3E}">
        <p14:creationId xmlns:p14="http://schemas.microsoft.com/office/powerpoint/2010/main" val="30505123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69</a:t>
            </a:fld>
            <a:endParaRPr lang="en-US"/>
          </a:p>
        </p:txBody>
      </p:sp>
      <p:pic>
        <p:nvPicPr>
          <p:cNvPr id="4" name="Picture 3" descr="Glyph Inventory 1_sun.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E</a:t>
            </a:r>
            <a:endParaRPr lang="en-US" sz="8000" b="1" dirty="0">
              <a:latin typeface="+mj-lt"/>
            </a:endParaRPr>
          </a:p>
        </p:txBody>
      </p:sp>
      <p:sp>
        <p:nvSpPr>
          <p:cNvPr id="23" name="Content Placeholder 1"/>
          <p:cNvSpPr txBox="1">
            <a:spLocks/>
          </p:cNvSpPr>
          <p:nvPr/>
        </p:nvSpPr>
        <p:spPr>
          <a:xfrm>
            <a:off x="1778000" y="2374900"/>
            <a:ext cx="3810000" cy="10541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Estimable</a:t>
            </a:r>
          </a:p>
        </p:txBody>
      </p:sp>
      <p:pic>
        <p:nvPicPr>
          <p:cNvPr id="24" name="Picture 2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2223266" y="4778305"/>
            <a:ext cx="2204803" cy="1614165"/>
          </a:xfrm>
          <a:prstGeom prst="rect">
            <a:avLst/>
          </a:prstGeom>
        </p:spPr>
      </p:pic>
      <p:sp>
        <p:nvSpPr>
          <p:cNvPr id="11" name="Content Placeholder 1"/>
          <p:cNvSpPr txBox="1">
            <a:spLocks/>
          </p:cNvSpPr>
          <p:nvPr/>
        </p:nvSpPr>
        <p:spPr bwMode="auto">
          <a:xfrm rot="20895506">
            <a:off x="2326083" y="5140120"/>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#247</a:t>
            </a:r>
            <a:endParaRPr lang="en-US" sz="1800" b="1" dirty="0" smtClean="0">
              <a:solidFill>
                <a:srgbClr val="3C3C3C"/>
              </a:solidFill>
              <a:latin typeface="+mj-lt"/>
            </a:endParaRPr>
          </a:p>
        </p:txBody>
      </p:sp>
      <p:pic>
        <p:nvPicPr>
          <p:cNvPr id="22" name="Picture 2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423665" y="5083105"/>
            <a:ext cx="2204803" cy="1614165"/>
          </a:xfrm>
          <a:prstGeom prst="rect">
            <a:avLst/>
          </a:prstGeom>
        </p:spPr>
      </p:pic>
      <p:sp>
        <p:nvSpPr>
          <p:cNvPr id="25" name="Content Placeholder 1"/>
          <p:cNvSpPr txBox="1">
            <a:spLocks/>
          </p:cNvSpPr>
          <p:nvPr/>
        </p:nvSpPr>
        <p:spPr bwMode="auto">
          <a:xfrm rot="20895506">
            <a:off x="5526482" y="5444920"/>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#765</a:t>
            </a:r>
            <a:endParaRPr lang="en-US" sz="1800" b="1" dirty="0" smtClean="0">
              <a:solidFill>
                <a:srgbClr val="3C3C3C"/>
              </a:solidFill>
              <a:latin typeface="+mj-lt"/>
            </a:endParaRPr>
          </a:p>
        </p:txBody>
      </p:sp>
      <p:pic>
        <p:nvPicPr>
          <p:cNvPr id="26" name="Picture 2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8576732" y="5494730"/>
            <a:ext cx="2204803" cy="1614165"/>
          </a:xfrm>
          <a:prstGeom prst="rect">
            <a:avLst/>
          </a:prstGeom>
        </p:spPr>
      </p:pic>
      <p:sp>
        <p:nvSpPr>
          <p:cNvPr id="27" name="Content Placeholder 1"/>
          <p:cNvSpPr txBox="1">
            <a:spLocks/>
          </p:cNvSpPr>
          <p:nvPr/>
        </p:nvSpPr>
        <p:spPr bwMode="auto">
          <a:xfrm rot="20895506">
            <a:off x="8679549" y="5856545"/>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spcBef>
                <a:spcPts val="0"/>
              </a:spcBef>
              <a:buFont typeface="Wingdings" charset="2"/>
              <a:buNone/>
            </a:pPr>
            <a:r>
              <a:rPr lang="en-US" sz="1800" b="1" i="1" dirty="0" smtClean="0">
                <a:solidFill>
                  <a:srgbClr val="3C3C3C"/>
                </a:solidFill>
                <a:latin typeface="+mj-lt"/>
              </a:rPr>
              <a:t>#12</a:t>
            </a:r>
            <a:endParaRPr lang="en-US" sz="1800" b="1" dirty="0" smtClean="0">
              <a:solidFill>
                <a:srgbClr val="3C3C3C"/>
              </a:solidFill>
              <a:latin typeface="+mj-lt"/>
            </a:endParaRPr>
          </a:p>
        </p:txBody>
      </p:sp>
      <p:sp>
        <p:nvSpPr>
          <p:cNvPr id="28" name="Content Placeholder 1"/>
          <p:cNvSpPr txBox="1">
            <a:spLocks/>
          </p:cNvSpPr>
          <p:nvPr/>
        </p:nvSpPr>
        <p:spPr bwMode="auto">
          <a:xfrm>
            <a:off x="3987800" y="6019800"/>
            <a:ext cx="1828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400" b="1" dirty="0" smtClean="0"/>
              <a:t>&lt;</a:t>
            </a:r>
            <a:endParaRPr lang="en-US" sz="7200" b="1" dirty="0"/>
          </a:p>
        </p:txBody>
      </p:sp>
      <p:sp>
        <p:nvSpPr>
          <p:cNvPr id="29" name="Content Placeholder 1"/>
          <p:cNvSpPr txBox="1">
            <a:spLocks/>
          </p:cNvSpPr>
          <p:nvPr/>
        </p:nvSpPr>
        <p:spPr bwMode="auto">
          <a:xfrm>
            <a:off x="7188200" y="6019800"/>
            <a:ext cx="1828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400" b="1" dirty="0" smtClean="0"/>
              <a:t>&lt;</a:t>
            </a:r>
            <a:endParaRPr lang="en-US" sz="7200" b="1" dirty="0"/>
          </a:p>
        </p:txBody>
      </p:sp>
      <p:pic>
        <p:nvPicPr>
          <p:cNvPr id="30" name="Picture 2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2223265" y="5852809"/>
            <a:ext cx="2204803" cy="1614165"/>
          </a:xfrm>
          <a:prstGeom prst="rect">
            <a:avLst/>
          </a:prstGeom>
        </p:spPr>
      </p:pic>
      <p:sp>
        <p:nvSpPr>
          <p:cNvPr id="31" name="Content Placeholder 1"/>
          <p:cNvSpPr txBox="1">
            <a:spLocks/>
          </p:cNvSpPr>
          <p:nvPr/>
        </p:nvSpPr>
        <p:spPr bwMode="auto">
          <a:xfrm rot="20895506">
            <a:off x="2326082" y="621462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#487</a:t>
            </a:r>
            <a:endParaRPr lang="en-US" sz="1800" b="1" dirty="0" smtClean="0">
              <a:solidFill>
                <a:srgbClr val="3C3C3C"/>
              </a:solidFill>
              <a:latin typeface="+mj-lt"/>
            </a:endParaRPr>
          </a:p>
        </p:txBody>
      </p:sp>
      <p:pic>
        <p:nvPicPr>
          <p:cNvPr id="32" name="Picture 3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2223266" y="6919608"/>
            <a:ext cx="2204803" cy="1614165"/>
          </a:xfrm>
          <a:prstGeom prst="rect">
            <a:avLst/>
          </a:prstGeom>
        </p:spPr>
      </p:pic>
      <p:sp>
        <p:nvSpPr>
          <p:cNvPr id="33" name="Content Placeholder 1"/>
          <p:cNvSpPr txBox="1">
            <a:spLocks/>
          </p:cNvSpPr>
          <p:nvPr/>
        </p:nvSpPr>
        <p:spPr bwMode="auto">
          <a:xfrm rot="20895506">
            <a:off x="2326083" y="7281423"/>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#003</a:t>
            </a:r>
            <a:endParaRPr lang="en-US" sz="1800" b="1" dirty="0" smtClean="0">
              <a:solidFill>
                <a:srgbClr val="3C3C3C"/>
              </a:solidFill>
              <a:latin typeface="+mj-lt"/>
            </a:endParaRPr>
          </a:p>
        </p:txBody>
      </p:sp>
      <p:pic>
        <p:nvPicPr>
          <p:cNvPr id="34" name="Picture 3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423666" y="6233809"/>
            <a:ext cx="2204803" cy="1614165"/>
          </a:xfrm>
          <a:prstGeom prst="rect">
            <a:avLst/>
          </a:prstGeom>
        </p:spPr>
      </p:pic>
      <p:sp>
        <p:nvSpPr>
          <p:cNvPr id="35" name="Content Placeholder 1"/>
          <p:cNvSpPr txBox="1">
            <a:spLocks/>
          </p:cNvSpPr>
          <p:nvPr/>
        </p:nvSpPr>
        <p:spPr bwMode="auto">
          <a:xfrm rot="20895506">
            <a:off x="5526483" y="659562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#134</a:t>
            </a:r>
            <a:endParaRPr lang="en-US" sz="1800" b="1" dirty="0" smtClean="0">
              <a:solidFill>
                <a:srgbClr val="3C3C3C"/>
              </a:solidFill>
              <a:latin typeface="+mj-lt"/>
            </a:endParaRPr>
          </a:p>
        </p:txBody>
      </p:sp>
    </p:spTree>
    <p:extLst>
      <p:ext uri="{BB962C8B-B14F-4D97-AF65-F5344CB8AC3E}">
        <p14:creationId xmlns:p14="http://schemas.microsoft.com/office/powerpoint/2010/main" val="3248522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51a.jpg"/>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13315" name="Rectangle 3"/>
          <p:cNvSpPr>
            <a:spLocks noGrp="1" noChangeArrowheads="1"/>
          </p:cNvSpPr>
          <p:nvPr>
            <p:ph type="title"/>
          </p:nvPr>
        </p:nvSpPr>
        <p:spPr/>
        <p:txBody>
          <a:bodyPr/>
          <a:lstStyle/>
          <a:p>
            <a:pPr>
              <a:defRPr/>
            </a:pPr>
            <a:r>
              <a:rPr lang="en-US" dirty="0" smtClean="0"/>
              <a:t>exercise</a:t>
            </a:r>
          </a:p>
        </p:txBody>
      </p:sp>
      <p:sp>
        <p:nvSpPr>
          <p:cNvPr id="13316" name="Rectangle 4"/>
          <p:cNvSpPr>
            <a:spLocks noGrp="1" noChangeArrowheads="1"/>
          </p:cNvSpPr>
          <p:nvPr>
            <p:ph idx="1"/>
          </p:nvPr>
        </p:nvSpPr>
        <p:spPr/>
        <p:txBody>
          <a:bodyPr/>
          <a:lstStyle/>
          <a:p>
            <a:pPr marL="0" indent="0" eaLnBrk="1" hangingPunct="1">
              <a:defRPr/>
            </a:pPr>
            <a:r>
              <a:rPr lang="en-US" dirty="0" smtClean="0"/>
              <a:t>Agile experience</a:t>
            </a:r>
          </a:p>
        </p:txBody>
      </p:sp>
      <p:sp>
        <p:nvSpPr>
          <p:cNvPr id="6" name="Slide Number Placeholder 3"/>
          <p:cNvSpPr>
            <a:spLocks noGrp="1"/>
          </p:cNvSpPr>
          <p:nvPr>
            <p:ph type="sldNum" sz="quarter" idx="10"/>
          </p:nvPr>
        </p:nvSpPr>
        <p:spPr/>
        <p:txBody>
          <a:bodyPr/>
          <a:lstStyle/>
          <a:p>
            <a:pPr>
              <a:defRPr/>
            </a:pPr>
            <a:fld id="{B0817951-53A3-294D-B918-87F8BB19DF22}" type="slidenum">
              <a:rPr lang="en-US"/>
              <a:pPr>
                <a:defRPr/>
              </a:pPr>
              <a:t>7</a:t>
            </a:fld>
            <a:endParaRPr lang="en-US"/>
          </a:p>
        </p:txBody>
      </p:sp>
    </p:spTree>
    <p:extLst>
      <p:ext uri="{BB962C8B-B14F-4D97-AF65-F5344CB8AC3E}">
        <p14:creationId xmlns:p14="http://schemas.microsoft.com/office/powerpoint/2010/main" val="2466167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70</a:t>
            </a:fld>
            <a:endParaRPr lang="en-US"/>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smtClean="0"/>
              <a:t>Tell you when a story is finished</a:t>
            </a:r>
          </a:p>
          <a:p>
            <a:pPr marL="571500" indent="-571500">
              <a:spcBef>
                <a:spcPts val="0"/>
              </a:spcBef>
              <a:spcAft>
                <a:spcPts val="1200"/>
              </a:spcAft>
              <a:buClr>
                <a:srgbClr val="00AA5B"/>
              </a:buClr>
              <a:buSzPct val="100000"/>
              <a:buFont typeface="Lucida Grande"/>
              <a:buChar char="■"/>
            </a:pPr>
            <a:r>
              <a:rPr lang="en-US" sz="3600" dirty="0" smtClean="0"/>
              <a:t>System is working when all AC’s are accepted</a:t>
            </a:r>
          </a:p>
          <a:p>
            <a:pPr marL="571500" indent="-571500">
              <a:spcBef>
                <a:spcPts val="0"/>
              </a:spcBef>
              <a:spcAft>
                <a:spcPts val="1200"/>
              </a:spcAft>
              <a:buClr>
                <a:srgbClr val="00AA5B"/>
              </a:buClr>
              <a:buSzPct val="100000"/>
              <a:buFont typeface="Lucida Grande"/>
              <a:buChar char="■"/>
            </a:pPr>
            <a:r>
              <a:rPr lang="en-US" sz="3600" dirty="0" smtClean="0"/>
              <a:t>A story can have one or multiple AC’s</a:t>
            </a:r>
            <a:endParaRPr lang="en-US" sz="3600" dirty="0"/>
          </a:p>
          <a:p>
            <a:pPr marL="571500" indent="-571500">
              <a:spcBef>
                <a:spcPts val="0"/>
              </a:spcBef>
              <a:spcAft>
                <a:spcPts val="1200"/>
              </a:spcAft>
              <a:buClr>
                <a:srgbClr val="00AA5B"/>
              </a:buClr>
              <a:buSzPct val="100000"/>
              <a:buFont typeface="Lucida Grande"/>
              <a:buChar char="■"/>
            </a:pPr>
            <a:r>
              <a:rPr lang="en-US" sz="3600" dirty="0" smtClean="0"/>
              <a:t>Acceptance criteria are automated</a:t>
            </a:r>
          </a:p>
          <a:p>
            <a:pPr marL="571500" indent="-571500">
              <a:spcBef>
                <a:spcPts val="0"/>
              </a:spcBef>
              <a:spcAft>
                <a:spcPts val="1200"/>
              </a:spcAft>
              <a:buClr>
                <a:srgbClr val="00AA5B"/>
              </a:buClr>
              <a:buSzPct val="100000"/>
              <a:buFont typeface="Lucida Grande"/>
              <a:buChar char="■"/>
            </a:pPr>
            <a:r>
              <a:rPr lang="en-US" sz="3600" dirty="0" smtClean="0"/>
              <a:t>Common format:</a:t>
            </a:r>
            <a:r>
              <a:rPr lang="en-US" sz="3600" dirty="0"/>
              <a:t/>
            </a:r>
            <a:br>
              <a:rPr lang="en-US" sz="3600" dirty="0"/>
            </a:br>
            <a:r>
              <a:rPr lang="en-US" sz="3600" dirty="0" smtClean="0"/>
              <a:t>	Give </a:t>
            </a:r>
            <a:r>
              <a:rPr lang="en-US" sz="3600" b="1" dirty="0" smtClean="0"/>
              <a:t>&lt;context&gt;</a:t>
            </a:r>
            <a:r>
              <a:rPr lang="en-US" sz="3600" dirty="0" smtClean="0"/>
              <a:t/>
            </a:r>
            <a:br>
              <a:rPr lang="en-US" sz="3600" dirty="0" smtClean="0"/>
            </a:br>
            <a:r>
              <a:rPr lang="en-US" sz="3600" dirty="0" smtClean="0"/>
              <a:t>	When </a:t>
            </a:r>
            <a:r>
              <a:rPr lang="en-US" sz="3600" b="1" dirty="0" smtClean="0"/>
              <a:t>&lt;event&gt;</a:t>
            </a:r>
            <a:r>
              <a:rPr lang="en-US" sz="3600" dirty="0" smtClean="0"/>
              <a:t/>
            </a:r>
            <a:br>
              <a:rPr lang="en-US" sz="3600" dirty="0" smtClean="0"/>
            </a:br>
            <a:r>
              <a:rPr lang="en-US" sz="3600" dirty="0" smtClean="0"/>
              <a:t>	Then </a:t>
            </a:r>
            <a:r>
              <a:rPr lang="en-US" sz="3600" b="1" dirty="0" smtClean="0"/>
              <a:t>&lt;outcome&gt;</a:t>
            </a:r>
            <a:endParaRPr lang="en-US" sz="3600" b="1" dirty="0"/>
          </a:p>
          <a:p>
            <a:pPr marL="571500" indent="-571500">
              <a:spcBef>
                <a:spcPts val="0"/>
              </a:spcBef>
              <a:spcAft>
                <a:spcPts val="1200"/>
              </a:spcAft>
              <a:buClr>
                <a:srgbClr val="00AA5B"/>
              </a:buClr>
              <a:buSzPct val="100000"/>
              <a:buFont typeface="Lucida Grande"/>
              <a:buChar char="■"/>
            </a:pPr>
            <a:endParaRPr lang="en-US" sz="3600" dirty="0" smtClean="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p:txBody>
      </p:sp>
    </p:spTree>
    <p:extLst>
      <p:ext uri="{BB962C8B-B14F-4D97-AF65-F5344CB8AC3E}">
        <p14:creationId xmlns:p14="http://schemas.microsoft.com/office/powerpoint/2010/main" val="615735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71</a:t>
            </a:fld>
            <a:endParaRPr lang="en-US"/>
          </a:p>
        </p:txBody>
      </p:sp>
      <p:sp>
        <p:nvSpPr>
          <p:cNvPr id="10" name="Right Arrow 9"/>
          <p:cNvSpPr/>
          <p:nvPr/>
        </p:nvSpPr>
        <p:spPr>
          <a:xfrm>
            <a:off x="2387600" y="4800600"/>
            <a:ext cx="2360612"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r>
              <a:rPr lang="en-US" sz="1800" dirty="0">
                <a:solidFill>
                  <a:schemeClr val="tx1"/>
                </a:solidFill>
                <a:latin typeface="Open Sans"/>
                <a:ea typeface="ＭＳ Ｐゴシック" charset="-128"/>
                <a:cs typeface="Open Sans"/>
              </a:rPr>
              <a:t>Alternate path</a:t>
            </a:r>
          </a:p>
        </p:txBody>
      </p:sp>
      <p:sp>
        <p:nvSpPr>
          <p:cNvPr id="14" name="Content Placeholder 1"/>
          <p:cNvSpPr txBox="1">
            <a:spLocks/>
          </p:cNvSpPr>
          <p:nvPr/>
        </p:nvSpPr>
        <p:spPr bwMode="auto">
          <a:xfrm>
            <a:off x="5130800" y="1828800"/>
            <a:ext cx="7696200" cy="739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1800" b="1" dirty="0">
                <a:latin typeface="Open Sans"/>
                <a:cs typeface="Open Sans"/>
              </a:rPr>
              <a:t>Given</a:t>
            </a:r>
            <a:r>
              <a:rPr lang="en-US" sz="1800" dirty="0">
                <a:latin typeface="Open Sans"/>
                <a:cs typeface="Open Sans"/>
              </a:rPr>
              <a:t> the customer has one </a:t>
            </a:r>
            <a:r>
              <a:rPr lang="en-US" sz="1600" dirty="0">
                <a:latin typeface="Open Sans"/>
                <a:cs typeface="Open Sans"/>
              </a:rPr>
              <a:t>transaction</a:t>
            </a:r>
            <a:r>
              <a:rPr lang="en-US" sz="1800" dirty="0">
                <a:latin typeface="Open Sans"/>
                <a:cs typeface="Open Sans"/>
              </a:rPr>
              <a:t> account and one credit </a:t>
            </a:r>
            <a:r>
              <a:rPr lang="en-US" sz="1800" dirty="0" smtClean="0">
                <a:latin typeface="Open Sans"/>
                <a:cs typeface="Open Sans"/>
              </a:rPr>
              <a:t>account</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a:t>
            </a:r>
            <a:r>
              <a:rPr lang="en-US" sz="1800" dirty="0" smtClean="0">
                <a:latin typeface="Open Sans"/>
                <a:cs typeface="Open Sans"/>
              </a:rPr>
              <a:t>logging 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the names and numbers of the two accounts sorted in account number </a:t>
            </a:r>
            <a:r>
              <a:rPr lang="en-US" sz="1800" dirty="0" smtClean="0">
                <a:latin typeface="Open Sans"/>
                <a:cs typeface="Open Sans"/>
              </a:rPr>
              <a:t>order</a:t>
            </a:r>
            <a:endParaRPr lang="en-US" sz="1800" dirty="0">
              <a:latin typeface="Open Sans"/>
              <a:cs typeface="Open Sans"/>
            </a:endParaRPr>
          </a:p>
          <a:p>
            <a:pPr marL="0" indent="0">
              <a:buNone/>
            </a:pPr>
            <a:r>
              <a:rPr lang="en-US" sz="1800" b="1" dirty="0">
                <a:latin typeface="Open Sans"/>
                <a:cs typeface="Open Sans"/>
              </a:rPr>
              <a:t>Given</a:t>
            </a:r>
            <a:r>
              <a:rPr lang="en-US" sz="1800" dirty="0">
                <a:latin typeface="Open Sans"/>
                <a:cs typeface="Open Sans"/>
              </a:rPr>
              <a:t> the customer has just one transaction </a:t>
            </a:r>
            <a:r>
              <a:rPr lang="en-US" sz="1800" dirty="0" smtClean="0">
                <a:latin typeface="Open Sans"/>
                <a:cs typeface="Open Sans"/>
              </a:rPr>
              <a:t>account</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the name and number of the </a:t>
            </a:r>
            <a:r>
              <a:rPr lang="en-US" sz="1800" dirty="0" smtClean="0">
                <a:latin typeface="Open Sans"/>
                <a:cs typeface="Open Sans"/>
              </a:rPr>
              <a:t>account</a:t>
            </a:r>
          </a:p>
          <a:p>
            <a:pPr marL="0" indent="0">
              <a:buNone/>
            </a:pPr>
            <a:r>
              <a:rPr lang="en-US" sz="1800" b="1" dirty="0">
                <a:latin typeface="Open Sans"/>
                <a:cs typeface="Open Sans"/>
              </a:rPr>
              <a:t>Given</a:t>
            </a:r>
            <a:r>
              <a:rPr lang="en-US" sz="1800" dirty="0">
                <a:latin typeface="Open Sans"/>
                <a:cs typeface="Open Sans"/>
              </a:rPr>
              <a:t> the customer has no </a:t>
            </a:r>
            <a:r>
              <a:rPr lang="en-US" sz="1800" dirty="0" smtClean="0">
                <a:latin typeface="Open Sans"/>
                <a:cs typeface="Open Sans"/>
              </a:rPr>
              <a:t>accounts</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a message stating that no accounts are </a:t>
            </a:r>
            <a:r>
              <a:rPr lang="en-US" sz="1800" dirty="0" smtClean="0">
                <a:latin typeface="Open Sans"/>
                <a:cs typeface="Open Sans"/>
              </a:rPr>
              <a:t>available</a:t>
            </a:r>
            <a:endParaRPr lang="en-US" sz="1800" dirty="0">
              <a:latin typeface="Open Sans"/>
              <a:cs typeface="Open Sans"/>
            </a:endParaRPr>
          </a:p>
          <a:p>
            <a:pPr marL="0" indent="0">
              <a:buNone/>
            </a:pPr>
            <a:r>
              <a:rPr lang="en-US" sz="1800" b="1" dirty="0">
                <a:latin typeface="Open Sans"/>
                <a:cs typeface="Open Sans"/>
              </a:rPr>
              <a:t>Given</a:t>
            </a:r>
            <a:r>
              <a:rPr lang="en-US" sz="1800" dirty="0">
                <a:latin typeface="Open Sans"/>
                <a:cs typeface="Open Sans"/>
              </a:rPr>
              <a:t> the customer has more than 20 </a:t>
            </a:r>
            <a:r>
              <a:rPr lang="en-US" sz="1800" dirty="0" smtClean="0">
                <a:latin typeface="Open Sans"/>
                <a:cs typeface="Open Sans"/>
              </a:rPr>
              <a:t>accounts</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the first 20 accounts (in account number order) </a:t>
            </a:r>
            <a:r>
              <a:rPr lang="en-US" sz="1800" dirty="0" smtClean="0">
                <a:latin typeface="Open Sans"/>
                <a:cs typeface="Open Sans"/>
              </a:rPr>
              <a:t>only</a:t>
            </a:r>
          </a:p>
          <a:p>
            <a:pPr marL="0" indent="0">
              <a:buNone/>
            </a:pPr>
            <a:r>
              <a:rPr lang="en-US" sz="1800" b="1" dirty="0" smtClean="0">
                <a:latin typeface="Open Sans"/>
                <a:cs typeface="Open Sans"/>
              </a:rPr>
              <a:t>Given</a:t>
            </a:r>
            <a:r>
              <a:rPr lang="en-US" sz="1800" dirty="0" smtClean="0">
                <a:latin typeface="Open Sans"/>
                <a:cs typeface="Open Sans"/>
              </a:rPr>
              <a:t> </a:t>
            </a:r>
            <a:r>
              <a:rPr lang="en-US" sz="1800" dirty="0">
                <a:latin typeface="Open Sans"/>
                <a:cs typeface="Open Sans"/>
              </a:rPr>
              <a:t>the customer has some </a:t>
            </a:r>
            <a:r>
              <a:rPr lang="en-US" sz="1800" dirty="0" smtClean="0">
                <a:latin typeface="Open Sans"/>
                <a:cs typeface="Open Sans"/>
              </a:rPr>
              <a:t>accounts</a:t>
            </a:r>
            <a:br>
              <a:rPr lang="en-US" sz="1800" dirty="0" smtClean="0">
                <a:latin typeface="Open Sans"/>
                <a:cs typeface="Open Sans"/>
              </a:rPr>
            </a:br>
            <a:r>
              <a:rPr lang="en-US" sz="1800" b="1" dirty="0" smtClean="0">
                <a:latin typeface="Open Sans"/>
                <a:cs typeface="Open Sans"/>
              </a:rPr>
              <a:t>And </a:t>
            </a:r>
            <a:r>
              <a:rPr lang="en-US" sz="1800" dirty="0" smtClean="0">
                <a:latin typeface="Open Sans"/>
                <a:cs typeface="Open Sans"/>
              </a:rPr>
              <a:t>they </a:t>
            </a:r>
            <a:r>
              <a:rPr lang="en-US" sz="1800" dirty="0">
                <a:latin typeface="Open Sans"/>
                <a:cs typeface="Open Sans"/>
              </a:rPr>
              <a:t>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 system cannot retrieve the account </a:t>
            </a:r>
            <a:r>
              <a:rPr lang="en-US" sz="1800" dirty="0" smtClean="0">
                <a:latin typeface="Open Sans"/>
                <a:cs typeface="Open Sans"/>
              </a:rPr>
              <a:t>details</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an error message with associated code and details to contact for support</a:t>
            </a:r>
          </a:p>
          <a:p>
            <a:pPr marL="0" indent="0">
              <a:buNone/>
            </a:pPr>
            <a:endParaRPr lang="en-US" sz="1800" dirty="0">
              <a:latin typeface="Open Sans"/>
              <a:cs typeface="Open Sans"/>
            </a:endParaRPr>
          </a:p>
          <a:p>
            <a:pPr marL="0" indent="0">
              <a:buNone/>
            </a:pPr>
            <a:endParaRPr lang="en-US" sz="1800" dirty="0">
              <a:latin typeface="Open Sans"/>
              <a:cs typeface="Open Sans"/>
            </a:endParaRPr>
          </a:p>
          <a:p>
            <a:pPr marL="0" indent="0">
              <a:buNone/>
            </a:pPr>
            <a:endParaRPr lang="en-US" sz="1800" dirty="0">
              <a:latin typeface="Open Sans"/>
              <a:cs typeface="Open Sans"/>
            </a:endParaRPr>
          </a:p>
        </p:txBody>
      </p:sp>
      <p:sp>
        <p:nvSpPr>
          <p:cNvPr id="15" name="Right Arrow 14"/>
          <p:cNvSpPr/>
          <p:nvPr/>
        </p:nvSpPr>
        <p:spPr>
          <a:xfrm>
            <a:off x="2387600" y="5943600"/>
            <a:ext cx="2360612"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r>
              <a:rPr lang="en-US" sz="1800" dirty="0">
                <a:solidFill>
                  <a:schemeClr val="tx1"/>
                </a:solidFill>
                <a:latin typeface="Open Sans"/>
                <a:ea typeface="ＭＳ Ｐゴシック" charset="-128"/>
                <a:cs typeface="Open Sans"/>
              </a:rPr>
              <a:t>Alternate path</a:t>
            </a:r>
          </a:p>
        </p:txBody>
      </p:sp>
      <p:sp>
        <p:nvSpPr>
          <p:cNvPr id="16" name="Right Arrow 15"/>
          <p:cNvSpPr/>
          <p:nvPr/>
        </p:nvSpPr>
        <p:spPr>
          <a:xfrm>
            <a:off x="2387600" y="7620000"/>
            <a:ext cx="2360612"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r>
              <a:rPr lang="en-US" sz="1800" dirty="0" smtClean="0">
                <a:solidFill>
                  <a:schemeClr val="tx1"/>
                </a:solidFill>
                <a:latin typeface="Open Sans"/>
                <a:ea typeface="ＭＳ Ｐゴシック" charset="-128"/>
                <a:cs typeface="Open Sans"/>
              </a:rPr>
              <a:t>Bad path</a:t>
            </a:r>
            <a:endParaRPr lang="en-US" sz="1800" dirty="0">
              <a:solidFill>
                <a:schemeClr val="tx1"/>
              </a:solidFill>
              <a:latin typeface="Open Sans"/>
              <a:ea typeface="ＭＳ Ｐゴシック" charset="-128"/>
              <a:cs typeface="Open Sans"/>
            </a:endParaRPr>
          </a:p>
        </p:txBody>
      </p:sp>
      <p:pic>
        <p:nvPicPr>
          <p:cNvPr id="17" name="Picture 16"/>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22848" y="1722783"/>
            <a:ext cx="4219982" cy="3089503"/>
          </a:xfrm>
          <a:prstGeom prst="rect">
            <a:avLst/>
          </a:prstGeom>
        </p:spPr>
      </p:pic>
      <p:sp>
        <p:nvSpPr>
          <p:cNvPr id="18" name="Content Placeholder 1"/>
          <p:cNvSpPr txBox="1">
            <a:spLocks/>
          </p:cNvSpPr>
          <p:nvPr/>
        </p:nvSpPr>
        <p:spPr bwMode="auto">
          <a:xfrm rot="20895506">
            <a:off x="661949" y="2250816"/>
            <a:ext cx="4012322" cy="2318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2000" i="1" dirty="0" smtClean="0">
                <a:solidFill>
                  <a:srgbClr val="3C3C3C"/>
                </a:solidFill>
                <a:latin typeface="Open Sans"/>
                <a:cs typeface="Open Sans"/>
              </a:rPr>
              <a:t>As an </a:t>
            </a:r>
            <a:r>
              <a:rPr lang="en-US" sz="2000" b="1" i="1" dirty="0" smtClean="0">
                <a:solidFill>
                  <a:srgbClr val="3C3C3C"/>
                </a:solidFill>
                <a:latin typeface="+mj-lt"/>
              </a:rPr>
              <a:t>Internet Banking customer</a:t>
            </a:r>
            <a:br>
              <a:rPr lang="en-US" sz="2000" b="1" i="1" dirty="0" smtClean="0">
                <a:solidFill>
                  <a:srgbClr val="3C3C3C"/>
                </a:solidFill>
                <a:latin typeface="+mj-lt"/>
              </a:rPr>
            </a:br>
            <a:r>
              <a:rPr lang="en-US" sz="2000" i="1" dirty="0" smtClean="0">
                <a:solidFill>
                  <a:srgbClr val="3C3C3C"/>
                </a:solidFill>
                <a:latin typeface="Open Sans"/>
                <a:cs typeface="Open Sans"/>
              </a:rPr>
              <a:t>I want to</a:t>
            </a:r>
            <a:r>
              <a:rPr lang="en-US" sz="2000" b="1" i="1" dirty="0" smtClean="0">
                <a:solidFill>
                  <a:srgbClr val="3C3C3C"/>
                </a:solidFill>
                <a:latin typeface="+mj-lt"/>
              </a:rPr>
              <a:t> see the list of my accounts</a:t>
            </a:r>
            <a:br>
              <a:rPr lang="en-US" sz="2000" b="1" i="1" dirty="0" smtClean="0">
                <a:solidFill>
                  <a:srgbClr val="3C3C3C"/>
                </a:solidFill>
                <a:latin typeface="+mj-lt"/>
              </a:rPr>
            </a:br>
            <a:r>
              <a:rPr lang="en-US" sz="2000" i="1" dirty="0" smtClean="0">
                <a:solidFill>
                  <a:srgbClr val="3C3C3C"/>
                </a:solidFill>
                <a:latin typeface="Open Sans"/>
                <a:cs typeface="Open Sans"/>
              </a:rPr>
              <a:t>so that </a:t>
            </a:r>
            <a:r>
              <a:rPr lang="en-US" sz="2000" b="1" i="1" dirty="0" smtClean="0">
                <a:solidFill>
                  <a:srgbClr val="3C3C3C"/>
                </a:solidFill>
                <a:latin typeface="+mj-lt"/>
              </a:rPr>
              <a:t>I  can choose to see more details of a particular account</a:t>
            </a:r>
            <a:endParaRPr lang="en-US" sz="2000" b="1" dirty="0" smtClean="0">
              <a:solidFill>
                <a:srgbClr val="3C3C3C"/>
              </a:solidFill>
              <a:latin typeface="+mj-lt"/>
            </a:endParaRPr>
          </a:p>
        </p:txBody>
      </p:sp>
    </p:spTree>
    <p:extLst>
      <p:ext uri="{BB962C8B-B14F-4D97-AF65-F5344CB8AC3E}">
        <p14:creationId xmlns:p14="http://schemas.microsoft.com/office/powerpoint/2010/main" val="9716758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What is </a:t>
            </a:r>
            <a:r>
              <a:rPr lang="en-US" i="1" dirty="0" smtClean="0"/>
              <a:t>not</a:t>
            </a:r>
            <a:r>
              <a:rPr lang="en-US" dirty="0" smtClean="0"/>
              <a:t> in a user story</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72</a:t>
            </a:fld>
            <a:endParaRPr lang="en-US"/>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Unit and Integration tests </a:t>
            </a:r>
          </a:p>
          <a:p>
            <a:pPr marL="571500" indent="-571500">
              <a:spcBef>
                <a:spcPts val="0"/>
              </a:spcBef>
              <a:spcAft>
                <a:spcPts val="1200"/>
              </a:spcAft>
              <a:buClr>
                <a:srgbClr val="00AA5B"/>
              </a:buClr>
              <a:buSzPct val="100000"/>
              <a:buFont typeface="Lucida Grande"/>
              <a:buChar char="■"/>
            </a:pPr>
            <a:r>
              <a:rPr lang="en-US" sz="3600" dirty="0" smtClean="0"/>
              <a:t>Documentation</a:t>
            </a:r>
            <a:endParaRPr lang="en-US" sz="3600" dirty="0"/>
          </a:p>
          <a:p>
            <a:pPr marL="571500" indent="-571500">
              <a:spcBef>
                <a:spcPts val="0"/>
              </a:spcBef>
              <a:spcAft>
                <a:spcPts val="1200"/>
              </a:spcAft>
              <a:buClr>
                <a:srgbClr val="00AA5B"/>
              </a:buClr>
              <a:buSzPct val="100000"/>
              <a:buFont typeface="Lucida Grande"/>
              <a:buChar char="■"/>
            </a:pPr>
            <a:r>
              <a:rPr lang="en-US" sz="3600" dirty="0" smtClean="0"/>
              <a:t>Specifications</a:t>
            </a:r>
          </a:p>
          <a:p>
            <a:pPr marL="571500" indent="-571500">
              <a:spcBef>
                <a:spcPts val="0"/>
              </a:spcBef>
              <a:spcAft>
                <a:spcPts val="1200"/>
              </a:spcAft>
              <a:buClr>
                <a:srgbClr val="00AA5B"/>
              </a:buClr>
              <a:buSzPct val="100000"/>
              <a:buFont typeface="Lucida Grande"/>
              <a:buChar char="■"/>
            </a:pPr>
            <a:r>
              <a:rPr lang="en-US" sz="3600" dirty="0" smtClean="0"/>
              <a:t>Architecture</a:t>
            </a:r>
          </a:p>
          <a:p>
            <a:pPr marL="571500" indent="-571500">
              <a:spcBef>
                <a:spcPts val="0"/>
              </a:spcBef>
              <a:spcAft>
                <a:spcPts val="1200"/>
              </a:spcAft>
              <a:buClr>
                <a:srgbClr val="00AA5B"/>
              </a:buClr>
              <a:buSzPct val="100000"/>
              <a:buFont typeface="Lucida Grande"/>
              <a:buChar char="■"/>
            </a:pPr>
            <a:r>
              <a:rPr lang="en-US" sz="3600" dirty="0" smtClean="0"/>
              <a:t>Code</a:t>
            </a:r>
            <a:endParaRPr lang="en-US" sz="3600" dirty="0"/>
          </a:p>
          <a:p>
            <a:pPr marL="571500" indent="-571500">
              <a:spcBef>
                <a:spcPts val="0"/>
              </a:spcBef>
              <a:spcAft>
                <a:spcPts val="1200"/>
              </a:spcAft>
              <a:buClr>
                <a:srgbClr val="00AA5B"/>
              </a:buClr>
              <a:buSzPct val="100000"/>
              <a:buFont typeface="Lucida Grande"/>
              <a:buChar char="■"/>
            </a:pPr>
            <a:endParaRPr lang="en-US" sz="3600" dirty="0"/>
          </a:p>
        </p:txBody>
      </p:sp>
    </p:spTree>
    <p:extLst>
      <p:ext uri="{BB962C8B-B14F-4D97-AF65-F5344CB8AC3E}">
        <p14:creationId xmlns:p14="http://schemas.microsoft.com/office/powerpoint/2010/main" val="3734041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Story details at the right time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73</a:t>
            </a:fld>
            <a:endParaRPr lang="en-US"/>
          </a:p>
        </p:txBody>
      </p:sp>
      <p:sp>
        <p:nvSpPr>
          <p:cNvPr id="5" name="Rectangle 8"/>
          <p:cNvSpPr>
            <a:spLocks noChangeArrowheads="1"/>
          </p:cNvSpPr>
          <p:nvPr/>
        </p:nvSpPr>
        <p:spPr bwMode="auto">
          <a:xfrm>
            <a:off x="2540000" y="2507279"/>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7" name="Rectangle 6"/>
          <p:cNvSpPr>
            <a:spLocks noChangeArrowheads="1"/>
          </p:cNvSpPr>
          <p:nvPr/>
        </p:nvSpPr>
        <p:spPr bwMode="auto">
          <a:xfrm>
            <a:off x="2540000" y="4012481"/>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8" name="Rectangle 7"/>
          <p:cNvSpPr>
            <a:spLocks noChangeArrowheads="1"/>
          </p:cNvSpPr>
          <p:nvPr/>
        </p:nvSpPr>
        <p:spPr bwMode="auto">
          <a:xfrm>
            <a:off x="2540000" y="4606779"/>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9" name="Rectangle 8"/>
          <p:cNvSpPr>
            <a:spLocks noChangeArrowheads="1"/>
          </p:cNvSpPr>
          <p:nvPr/>
        </p:nvSpPr>
        <p:spPr bwMode="auto">
          <a:xfrm>
            <a:off x="2535990" y="2232721"/>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0" name="Rectangle 8"/>
          <p:cNvSpPr>
            <a:spLocks noChangeArrowheads="1"/>
          </p:cNvSpPr>
          <p:nvPr/>
        </p:nvSpPr>
        <p:spPr bwMode="auto">
          <a:xfrm>
            <a:off x="2535655" y="3091283"/>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1" name="Rectangle 10"/>
          <p:cNvSpPr>
            <a:spLocks noChangeArrowheads="1"/>
          </p:cNvSpPr>
          <p:nvPr/>
        </p:nvSpPr>
        <p:spPr bwMode="auto">
          <a:xfrm>
            <a:off x="2535655" y="3700017"/>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2" name="Rectangle 8"/>
          <p:cNvSpPr>
            <a:spLocks noChangeArrowheads="1"/>
          </p:cNvSpPr>
          <p:nvPr/>
        </p:nvSpPr>
        <p:spPr bwMode="auto">
          <a:xfrm>
            <a:off x="2535655" y="3396065"/>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3" name="Rectangle 8"/>
          <p:cNvSpPr>
            <a:spLocks noChangeArrowheads="1"/>
          </p:cNvSpPr>
          <p:nvPr/>
        </p:nvSpPr>
        <p:spPr bwMode="auto">
          <a:xfrm>
            <a:off x="2537992" y="5203035"/>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4" name="Rectangle 8"/>
          <p:cNvSpPr>
            <a:spLocks noChangeArrowheads="1"/>
          </p:cNvSpPr>
          <p:nvPr/>
        </p:nvSpPr>
        <p:spPr bwMode="auto">
          <a:xfrm>
            <a:off x="5829300" y="3745422"/>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5" name="Rectangle 8"/>
          <p:cNvSpPr>
            <a:spLocks noChangeArrowheads="1"/>
          </p:cNvSpPr>
          <p:nvPr/>
        </p:nvSpPr>
        <p:spPr bwMode="auto">
          <a:xfrm>
            <a:off x="5825290" y="3479219"/>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6" name="Rectangle 8"/>
          <p:cNvSpPr>
            <a:spLocks noChangeArrowheads="1"/>
          </p:cNvSpPr>
          <p:nvPr/>
        </p:nvSpPr>
        <p:spPr bwMode="auto">
          <a:xfrm>
            <a:off x="5824955" y="4329426"/>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7" name="Content Placeholder 1"/>
          <p:cNvSpPr txBox="1">
            <a:spLocks/>
          </p:cNvSpPr>
          <p:nvPr/>
        </p:nvSpPr>
        <p:spPr bwMode="auto">
          <a:xfrm>
            <a:off x="1625600" y="5460721"/>
            <a:ext cx="2895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Product</a:t>
            </a:r>
            <a:br>
              <a:rPr lang="en-US" sz="2800" b="1" i="1" dirty="0" smtClean="0"/>
            </a:br>
            <a:r>
              <a:rPr lang="en-US" sz="2800" b="1" i="1" dirty="0" smtClean="0"/>
              <a:t>backlog</a:t>
            </a:r>
            <a:endParaRPr lang="en-US" sz="4800" b="1" i="1" dirty="0"/>
          </a:p>
        </p:txBody>
      </p:sp>
      <p:sp>
        <p:nvSpPr>
          <p:cNvPr id="18" name="Content Placeholder 1"/>
          <p:cNvSpPr txBox="1">
            <a:spLocks/>
          </p:cNvSpPr>
          <p:nvPr/>
        </p:nvSpPr>
        <p:spPr bwMode="auto">
          <a:xfrm>
            <a:off x="4902200" y="5460281"/>
            <a:ext cx="2895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Release</a:t>
            </a:r>
            <a:br>
              <a:rPr lang="en-US" sz="2800" b="1" i="1" dirty="0" smtClean="0"/>
            </a:br>
            <a:r>
              <a:rPr lang="en-US" sz="2800" b="1" i="1" dirty="0" smtClean="0"/>
              <a:t>backlog</a:t>
            </a:r>
            <a:endParaRPr lang="en-US" sz="4800" b="1" i="1" dirty="0"/>
          </a:p>
        </p:txBody>
      </p:sp>
      <p:sp>
        <p:nvSpPr>
          <p:cNvPr id="19" name="Rectangle 8"/>
          <p:cNvSpPr>
            <a:spLocks noChangeArrowheads="1"/>
          </p:cNvSpPr>
          <p:nvPr/>
        </p:nvSpPr>
        <p:spPr bwMode="auto">
          <a:xfrm>
            <a:off x="5829300" y="3212022"/>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0" name="Rectangle 8"/>
          <p:cNvSpPr>
            <a:spLocks noChangeArrowheads="1"/>
          </p:cNvSpPr>
          <p:nvPr/>
        </p:nvSpPr>
        <p:spPr bwMode="auto">
          <a:xfrm>
            <a:off x="5829300" y="2949851"/>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1" name="Rectangle 8"/>
          <p:cNvSpPr>
            <a:spLocks noChangeArrowheads="1"/>
          </p:cNvSpPr>
          <p:nvPr/>
        </p:nvSpPr>
        <p:spPr bwMode="auto">
          <a:xfrm>
            <a:off x="8877300" y="3364422"/>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2" name="Rectangle 8"/>
          <p:cNvSpPr>
            <a:spLocks noChangeArrowheads="1"/>
          </p:cNvSpPr>
          <p:nvPr/>
        </p:nvSpPr>
        <p:spPr bwMode="auto">
          <a:xfrm>
            <a:off x="8872955" y="3948426"/>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3" name="Content Placeholder 1"/>
          <p:cNvSpPr txBox="1">
            <a:spLocks/>
          </p:cNvSpPr>
          <p:nvPr/>
        </p:nvSpPr>
        <p:spPr bwMode="auto">
          <a:xfrm>
            <a:off x="8026400" y="5460281"/>
            <a:ext cx="2895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Iteration</a:t>
            </a:r>
            <a:br>
              <a:rPr lang="en-US" sz="2800" b="1" i="1" dirty="0" smtClean="0"/>
            </a:br>
            <a:r>
              <a:rPr lang="en-US" sz="2800" b="1" i="1" dirty="0" smtClean="0"/>
              <a:t>backlog</a:t>
            </a:r>
            <a:endParaRPr lang="en-US" sz="4800" b="1" i="1" dirty="0"/>
          </a:p>
        </p:txBody>
      </p:sp>
      <p:pic>
        <p:nvPicPr>
          <p:cNvPr id="24" name="Picture 2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1994665" y="7399729"/>
            <a:ext cx="2204803" cy="1614165"/>
          </a:xfrm>
          <a:prstGeom prst="rect">
            <a:avLst/>
          </a:prstGeom>
        </p:spPr>
      </p:pic>
      <p:pic>
        <p:nvPicPr>
          <p:cNvPr id="26" name="Picture 2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00132" y="7399730"/>
            <a:ext cx="2204803" cy="1614165"/>
          </a:xfrm>
          <a:prstGeom prst="rect">
            <a:avLst/>
          </a:prstGeom>
        </p:spPr>
      </p:pic>
      <p:sp>
        <p:nvSpPr>
          <p:cNvPr id="27" name="Content Placeholder 1"/>
          <p:cNvSpPr txBox="1">
            <a:spLocks/>
          </p:cNvSpPr>
          <p:nvPr/>
        </p:nvSpPr>
        <p:spPr bwMode="auto">
          <a:xfrm rot="20895506">
            <a:off x="5402949" y="7761545"/>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spcBef>
                <a:spcPts val="0"/>
              </a:spcBef>
              <a:buFont typeface="Wingdings" charset="2"/>
              <a:buNone/>
            </a:pPr>
            <a:r>
              <a:rPr lang="en-US" sz="1200" i="1" dirty="0" smtClean="0">
                <a:solidFill>
                  <a:srgbClr val="3C3C3C"/>
                </a:solidFill>
              </a:rPr>
              <a:t>As a …</a:t>
            </a:r>
            <a:r>
              <a:rPr lang="en-US" sz="1200" i="1" dirty="0">
                <a:solidFill>
                  <a:srgbClr val="3C3C3C"/>
                </a:solidFill>
              </a:rPr>
              <a:t> </a:t>
            </a:r>
            <a:r>
              <a:rPr lang="en-US" sz="1200" i="1" dirty="0" smtClean="0">
                <a:solidFill>
                  <a:srgbClr val="3C3C3C"/>
                </a:solidFill>
              </a:rPr>
              <a:t>I want to …</a:t>
            </a:r>
            <a:br>
              <a:rPr lang="en-US" sz="1200" i="1" dirty="0" smtClean="0">
                <a:solidFill>
                  <a:srgbClr val="3C3C3C"/>
                </a:solidFill>
              </a:rPr>
            </a:br>
            <a:r>
              <a:rPr lang="en-US" sz="1200" i="1" dirty="0" smtClean="0">
                <a:solidFill>
                  <a:srgbClr val="3C3C3C"/>
                </a:solidFill>
              </a:rPr>
              <a:t>so that …</a:t>
            </a:r>
          </a:p>
          <a:p>
            <a:pPr marL="0" indent="0" algn="ctr">
              <a:spcBef>
                <a:spcPts val="0"/>
              </a:spcBef>
              <a:buFont typeface="Wingdings" charset="2"/>
              <a:buNone/>
            </a:pPr>
            <a:endParaRPr lang="en-US" sz="1200" b="1" i="1" dirty="0" smtClean="0">
              <a:solidFill>
                <a:srgbClr val="3C3C3C"/>
              </a:solidFill>
              <a:latin typeface="+mj-lt"/>
            </a:endParaRPr>
          </a:p>
          <a:p>
            <a:pPr marL="0" indent="0" algn="ctr">
              <a:spcBef>
                <a:spcPts val="0"/>
              </a:spcBef>
              <a:buFont typeface="Wingdings" charset="2"/>
              <a:buNone/>
            </a:pPr>
            <a:r>
              <a:rPr lang="en-US" sz="1200" b="1" i="1" dirty="0" smtClean="0">
                <a:solidFill>
                  <a:srgbClr val="3C3C3C"/>
                </a:solidFill>
                <a:latin typeface="+mj-lt"/>
              </a:rPr>
              <a:t>We will be done when…</a:t>
            </a:r>
          </a:p>
        </p:txBody>
      </p:sp>
      <p:sp>
        <p:nvSpPr>
          <p:cNvPr id="28" name="Content Placeholder 1"/>
          <p:cNvSpPr txBox="1">
            <a:spLocks/>
          </p:cNvSpPr>
          <p:nvPr/>
        </p:nvSpPr>
        <p:spPr bwMode="auto">
          <a:xfrm rot="20895506">
            <a:off x="2097484" y="7761545"/>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spcBef>
                <a:spcPts val="0"/>
              </a:spcBef>
              <a:buFont typeface="Wingdings" charset="2"/>
              <a:buNone/>
            </a:pPr>
            <a:r>
              <a:rPr lang="en-US" sz="1200" b="1" i="1" dirty="0" smtClean="0">
                <a:solidFill>
                  <a:srgbClr val="3C3C3C"/>
                </a:solidFill>
                <a:latin typeface="+mj-lt"/>
              </a:rPr>
              <a:t>As a …</a:t>
            </a:r>
            <a:r>
              <a:rPr lang="en-US" sz="1200" b="1" i="1" dirty="0">
                <a:solidFill>
                  <a:srgbClr val="3C3C3C"/>
                </a:solidFill>
                <a:latin typeface="+mj-lt"/>
              </a:rPr>
              <a:t> </a:t>
            </a:r>
            <a:r>
              <a:rPr lang="en-US" sz="1200" b="1" i="1" dirty="0" smtClean="0">
                <a:solidFill>
                  <a:srgbClr val="3C3C3C"/>
                </a:solidFill>
                <a:latin typeface="+mj-lt"/>
              </a:rPr>
              <a:t>I want to …</a:t>
            </a:r>
            <a:br>
              <a:rPr lang="en-US" sz="1200" b="1" i="1" dirty="0" smtClean="0">
                <a:solidFill>
                  <a:srgbClr val="3C3C3C"/>
                </a:solidFill>
                <a:latin typeface="+mj-lt"/>
              </a:rPr>
            </a:br>
            <a:r>
              <a:rPr lang="en-US" sz="1200" b="1" i="1" dirty="0" smtClean="0">
                <a:solidFill>
                  <a:srgbClr val="3C3C3C"/>
                </a:solidFill>
                <a:latin typeface="+mj-lt"/>
              </a:rPr>
              <a:t>so that ….</a:t>
            </a:r>
            <a:endParaRPr lang="en-US" sz="1200" b="1" dirty="0" smtClean="0">
              <a:solidFill>
                <a:srgbClr val="3C3C3C"/>
              </a:solidFill>
              <a:latin typeface="+mj-lt"/>
            </a:endParaRPr>
          </a:p>
        </p:txBody>
      </p:sp>
      <p:pic>
        <p:nvPicPr>
          <p:cNvPr id="29" name="Picture 28"/>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8471666" y="7399729"/>
            <a:ext cx="2204803" cy="1614165"/>
          </a:xfrm>
          <a:prstGeom prst="rect">
            <a:avLst/>
          </a:prstGeom>
        </p:spPr>
      </p:pic>
      <p:sp>
        <p:nvSpPr>
          <p:cNvPr id="30" name="Content Placeholder 1"/>
          <p:cNvSpPr txBox="1">
            <a:spLocks/>
          </p:cNvSpPr>
          <p:nvPr/>
        </p:nvSpPr>
        <p:spPr bwMode="auto">
          <a:xfrm rot="20895506">
            <a:off x="8574483" y="776154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lnSpc>
                <a:spcPct val="100000"/>
              </a:lnSpc>
              <a:spcBef>
                <a:spcPts val="0"/>
              </a:spcBef>
              <a:buFont typeface="Wingdings" charset="2"/>
              <a:buNone/>
            </a:pPr>
            <a:r>
              <a:rPr lang="en-US" sz="1200" b="1" i="1" dirty="0" smtClean="0">
                <a:solidFill>
                  <a:srgbClr val="3C3C3C"/>
                </a:solidFill>
              </a:rPr>
              <a:t>As a … I want to …</a:t>
            </a:r>
            <a:br>
              <a:rPr lang="en-US" sz="1200" b="1" i="1" dirty="0" smtClean="0">
                <a:solidFill>
                  <a:srgbClr val="3C3C3C"/>
                </a:solidFill>
              </a:rPr>
            </a:br>
            <a:r>
              <a:rPr lang="en-US" sz="1200" b="1" i="1" dirty="0" smtClean="0">
                <a:solidFill>
                  <a:srgbClr val="3C3C3C"/>
                </a:solidFill>
              </a:rPr>
              <a:t>so that .</a:t>
            </a:r>
          </a:p>
          <a:p>
            <a:pPr marL="0" indent="0" algn="ctr">
              <a:lnSpc>
                <a:spcPct val="100000"/>
              </a:lnSpc>
              <a:spcBef>
                <a:spcPts val="0"/>
              </a:spcBef>
              <a:buFont typeface="Wingdings" charset="2"/>
              <a:buNone/>
            </a:pPr>
            <a:endParaRPr lang="en-US" sz="1200" b="1" i="1" dirty="0" smtClean="0">
              <a:solidFill>
                <a:srgbClr val="3C3C3C"/>
              </a:solidFill>
            </a:endParaRPr>
          </a:p>
          <a:p>
            <a:pPr marL="0" indent="0" algn="ctr">
              <a:lnSpc>
                <a:spcPct val="100000"/>
              </a:lnSpc>
              <a:spcBef>
                <a:spcPts val="0"/>
              </a:spcBef>
              <a:buFont typeface="Wingdings" charset="2"/>
              <a:buNone/>
            </a:pPr>
            <a:r>
              <a:rPr lang="en-US" sz="1200" b="1" i="1" dirty="0" smtClean="0">
                <a:solidFill>
                  <a:srgbClr val="3C3C3C"/>
                </a:solidFill>
              </a:rPr>
              <a:t>We will be done when</a:t>
            </a:r>
          </a:p>
          <a:p>
            <a:pPr marL="0" indent="0" algn="ctr">
              <a:lnSpc>
                <a:spcPct val="100000"/>
              </a:lnSpc>
              <a:spcBef>
                <a:spcPts val="0"/>
              </a:spcBef>
              <a:buFont typeface="Wingdings" charset="2"/>
              <a:buNone/>
            </a:pPr>
            <a:endParaRPr lang="en-US" sz="1200" b="1" i="1" dirty="0" smtClean="0">
              <a:solidFill>
                <a:srgbClr val="3C3C3C"/>
              </a:solidFill>
              <a:latin typeface="+mj-lt"/>
            </a:endParaRPr>
          </a:p>
          <a:p>
            <a:pPr marL="0" indent="0" algn="ctr">
              <a:lnSpc>
                <a:spcPct val="100000"/>
              </a:lnSpc>
              <a:spcBef>
                <a:spcPts val="0"/>
              </a:spcBef>
              <a:buFont typeface="Wingdings" charset="2"/>
              <a:buNone/>
            </a:pPr>
            <a:r>
              <a:rPr lang="en-US" sz="1200" b="1" i="1" dirty="0" smtClean="0">
                <a:solidFill>
                  <a:srgbClr val="3C3C3C"/>
                </a:solidFill>
                <a:latin typeface="+mj-lt"/>
              </a:rPr>
              <a:t>Given … When … Then …</a:t>
            </a:r>
            <a:endParaRPr lang="en-US" sz="1200" b="1" dirty="0" smtClean="0">
              <a:solidFill>
                <a:srgbClr val="3C3C3C"/>
              </a:solidFill>
              <a:latin typeface="+mj-lt"/>
            </a:endParaRPr>
          </a:p>
        </p:txBody>
      </p:sp>
    </p:spTree>
    <p:extLst>
      <p:ext uri="{BB962C8B-B14F-4D97-AF65-F5344CB8AC3E}">
        <p14:creationId xmlns:p14="http://schemas.microsoft.com/office/powerpoint/2010/main" val="327957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673100"/>
            <a:ext cx="13004800" cy="723900"/>
          </a:xfrm>
        </p:spPr>
        <p:txBody>
          <a:bodyPr/>
          <a:lstStyle/>
          <a:p>
            <a:r>
              <a:rPr lang="en-US" dirty="0" smtClean="0"/>
              <a:t>Story breakdown </a:t>
            </a:r>
            <a:endParaRPr lang="en-US" dirty="0"/>
          </a:p>
        </p:txBody>
      </p:sp>
      <p:sp>
        <p:nvSpPr>
          <p:cNvPr id="2" name="Slide Number Placeholder 1"/>
          <p:cNvSpPr>
            <a:spLocks noGrp="1"/>
          </p:cNvSpPr>
          <p:nvPr>
            <p:ph type="sldNum" sz="quarter" idx="10"/>
          </p:nvPr>
        </p:nvSpPr>
        <p:spPr/>
        <p:txBody>
          <a:bodyPr/>
          <a:lstStyle/>
          <a:p>
            <a:pPr>
              <a:defRPr/>
            </a:pPr>
            <a:fld id="{BBE4B044-2569-3F43-8287-B21897D884B0}" type="slidenum">
              <a:rPr lang="en-US" smtClean="0"/>
              <a:pPr>
                <a:defRPr/>
              </a:pPr>
              <a:t>74</a:t>
            </a:fld>
            <a:endParaRPr lang="en-US"/>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Identify opportunities to split individual stories into one or more smaller independent stories, in order to:</a:t>
            </a:r>
          </a:p>
          <a:p>
            <a:pPr marL="971550" lvl="1" indent="-571500">
              <a:spcBef>
                <a:spcPts val="0"/>
              </a:spcBef>
              <a:spcAft>
                <a:spcPts val="1200"/>
              </a:spcAft>
              <a:buClr>
                <a:srgbClr val="00AA5B"/>
              </a:buClr>
              <a:buSzPct val="100000"/>
              <a:buFont typeface="Lucida Grande"/>
              <a:buChar char="■"/>
            </a:pPr>
            <a:r>
              <a:rPr lang="en-US" sz="2800" dirty="0"/>
              <a:t>Make stories an appropriate size for </a:t>
            </a:r>
            <a:r>
              <a:rPr lang="en-US" sz="2800" dirty="0" smtClean="0"/>
              <a:t>delivery</a:t>
            </a:r>
            <a:br>
              <a:rPr lang="en-US" sz="2800" dirty="0" smtClean="0"/>
            </a:br>
            <a:r>
              <a:rPr lang="en-US" sz="2800" i="1" dirty="0" err="1" smtClean="0"/>
              <a:t>eg</a:t>
            </a:r>
            <a:r>
              <a:rPr lang="en-US" sz="2800" i="1" dirty="0"/>
              <a:t>. small enough that they are easily understandable, estimable and will give a </a:t>
            </a:r>
            <a:r>
              <a:rPr lang="en-US" sz="2800" i="1" dirty="0" smtClean="0"/>
              <a:t>good </a:t>
            </a:r>
            <a:r>
              <a:rPr lang="en-US" sz="2800" i="1" dirty="0"/>
              <a:t>indication of </a:t>
            </a:r>
            <a:r>
              <a:rPr lang="en-US" sz="2800" i="1" dirty="0" smtClean="0"/>
              <a:t>progress</a:t>
            </a:r>
          </a:p>
          <a:p>
            <a:pPr marL="971550" lvl="1" indent="-571500">
              <a:spcBef>
                <a:spcPts val="0"/>
              </a:spcBef>
              <a:spcAft>
                <a:spcPts val="1200"/>
              </a:spcAft>
              <a:buClr>
                <a:srgbClr val="00AA5B"/>
              </a:buClr>
              <a:buSzPct val="100000"/>
              <a:buFont typeface="Lucida Grande"/>
              <a:buChar char="■"/>
            </a:pPr>
            <a:r>
              <a:rPr lang="en-US" sz="2800" dirty="0" smtClean="0"/>
              <a:t>Identify </a:t>
            </a:r>
            <a:r>
              <a:rPr lang="en-US" sz="2800" dirty="0"/>
              <a:t>differences in priority</a:t>
            </a:r>
            <a:br>
              <a:rPr lang="en-US" sz="2800" dirty="0"/>
            </a:br>
            <a:r>
              <a:rPr lang="en-US" sz="2800" i="1" dirty="0"/>
              <a:t>to ensure only the highest priority work is completed </a:t>
            </a:r>
            <a:r>
              <a:rPr lang="en-US" sz="2800" i="1" dirty="0" smtClean="0"/>
              <a:t>first</a:t>
            </a:r>
            <a:endParaRPr lang="en-US" sz="3200" dirty="0"/>
          </a:p>
          <a:p>
            <a:pPr marL="571500" indent="-571500">
              <a:spcBef>
                <a:spcPts val="0"/>
              </a:spcBef>
              <a:spcAft>
                <a:spcPts val="1200"/>
              </a:spcAft>
              <a:buClr>
                <a:srgbClr val="00AA5B"/>
              </a:buClr>
              <a:buSzPct val="100000"/>
              <a:buFont typeface="Lucida Grande"/>
              <a:buChar char="■"/>
            </a:pPr>
            <a:endParaRPr lang="en-US" sz="5000" i="1" dirty="0"/>
          </a:p>
        </p:txBody>
      </p:sp>
    </p:spTree>
    <p:extLst>
      <p:ext uri="{BB962C8B-B14F-4D97-AF65-F5344CB8AC3E}">
        <p14:creationId xmlns:p14="http://schemas.microsoft.com/office/powerpoint/2010/main" val="1908674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Splitting by feature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75</a:t>
            </a:fld>
            <a:endParaRPr lang="en-US"/>
          </a:p>
        </p:txBody>
      </p:sp>
      <p:sp>
        <p:nvSpPr>
          <p:cNvPr id="13" name="Right Arrow 12"/>
          <p:cNvSpPr/>
          <p:nvPr/>
        </p:nvSpPr>
        <p:spPr bwMode="auto">
          <a:xfrm rot="5400000">
            <a:off x="3643433"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5996500" y="4635677"/>
            <a:ext cx="1146687"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ight Arrow 14"/>
          <p:cNvSpPr/>
          <p:nvPr/>
        </p:nvSpPr>
        <p:spPr bwMode="auto">
          <a:xfrm rot="5400000">
            <a:off x="8763143" y="4837207"/>
            <a:ext cx="747642"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 name="Rectangle 15"/>
          <p:cNvSpPr/>
          <p:nvPr/>
        </p:nvSpPr>
        <p:spPr bwMode="auto">
          <a:xfrm>
            <a:off x="3906627" y="4693151"/>
            <a:ext cx="534749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7" name="Rectangle 8"/>
          <p:cNvSpPr>
            <a:spLocks noChangeArrowheads="1"/>
          </p:cNvSpPr>
          <p:nvPr/>
        </p:nvSpPr>
        <p:spPr bwMode="auto">
          <a:xfrm>
            <a:off x="5508486" y="3060533"/>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Social Network </a:t>
            </a:r>
            <a:r>
              <a:rPr lang="en-AU" sz="1800" dirty="0" smtClean="0">
                <a:solidFill>
                  <a:schemeClr val="bg1"/>
                </a:solidFill>
                <a:latin typeface="+mj-lt"/>
                <a:cs typeface="Open Sans"/>
              </a:rPr>
              <a:t>Login</a:t>
            </a:r>
            <a:endParaRPr lang="en-AU" sz="1800" dirty="0">
              <a:solidFill>
                <a:schemeClr val="bg1"/>
              </a:solidFill>
              <a:latin typeface="+mj-lt"/>
              <a:cs typeface="Open Sans"/>
            </a:endParaRPr>
          </a:p>
        </p:txBody>
      </p:sp>
      <p:sp>
        <p:nvSpPr>
          <p:cNvPr id="18" name="Rectangle 8"/>
          <p:cNvSpPr>
            <a:spLocks noChangeArrowheads="1"/>
          </p:cNvSpPr>
          <p:nvPr/>
        </p:nvSpPr>
        <p:spPr bwMode="auto">
          <a:xfrm>
            <a:off x="2994525" y="5435767"/>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Sign in with Facebook</a:t>
            </a:r>
          </a:p>
        </p:txBody>
      </p:sp>
      <p:sp>
        <p:nvSpPr>
          <p:cNvPr id="19" name="Rectangle 8"/>
          <p:cNvSpPr>
            <a:spLocks noChangeArrowheads="1"/>
          </p:cNvSpPr>
          <p:nvPr/>
        </p:nvSpPr>
        <p:spPr bwMode="auto">
          <a:xfrm>
            <a:off x="5511800" y="5434096"/>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LinkedIn</a:t>
            </a:r>
            <a:endParaRPr lang="en-AU" sz="1800" dirty="0">
              <a:solidFill>
                <a:schemeClr val="bg1"/>
              </a:solidFill>
              <a:latin typeface="+mj-lt"/>
              <a:cs typeface="Open Sans"/>
            </a:endParaRPr>
          </a:p>
        </p:txBody>
      </p:sp>
      <p:sp>
        <p:nvSpPr>
          <p:cNvPr id="20" name="Rectangle 19"/>
          <p:cNvSpPr>
            <a:spLocks noChangeArrowheads="1"/>
          </p:cNvSpPr>
          <p:nvPr/>
        </p:nvSpPr>
        <p:spPr bwMode="auto">
          <a:xfrm>
            <a:off x="8047435" y="5432092"/>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Twitter</a:t>
            </a:r>
            <a:endParaRPr lang="en-AU" sz="1800" dirty="0">
              <a:solidFill>
                <a:schemeClr val="bg1"/>
              </a:solidFill>
              <a:latin typeface="+mj-lt"/>
              <a:cs typeface="Open Sans"/>
            </a:endParaRPr>
          </a:p>
        </p:txBody>
      </p:sp>
      <p:sp>
        <p:nvSpPr>
          <p:cNvPr id="22" name="TextBox 21"/>
          <p:cNvSpPr txBox="1"/>
          <p:nvPr/>
        </p:nvSpPr>
        <p:spPr>
          <a:xfrm>
            <a:off x="4849024" y="6305718"/>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1</a:t>
            </a:r>
            <a:endParaRPr lang="en-US" sz="1600" dirty="0">
              <a:solidFill>
                <a:schemeClr val="bg1">
                  <a:lumMod val="65000"/>
                  <a:lumOff val="35000"/>
                </a:schemeClr>
              </a:solidFill>
              <a:latin typeface="Open Sans"/>
              <a:cs typeface="Open Sans"/>
            </a:endParaRPr>
          </a:p>
        </p:txBody>
      </p:sp>
      <p:sp>
        <p:nvSpPr>
          <p:cNvPr id="23" name="TextBox 22"/>
          <p:cNvSpPr txBox="1"/>
          <p:nvPr/>
        </p:nvSpPr>
        <p:spPr>
          <a:xfrm>
            <a:off x="7374373" y="6324434"/>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2</a:t>
            </a:r>
            <a:endParaRPr lang="en-US" sz="1600" dirty="0">
              <a:solidFill>
                <a:schemeClr val="bg1">
                  <a:lumMod val="65000"/>
                  <a:lumOff val="35000"/>
                </a:schemeClr>
              </a:solidFill>
              <a:latin typeface="Open Sans"/>
              <a:cs typeface="Open Sans"/>
            </a:endParaRPr>
          </a:p>
        </p:txBody>
      </p:sp>
      <p:sp>
        <p:nvSpPr>
          <p:cNvPr id="24" name="TextBox 23"/>
          <p:cNvSpPr txBox="1"/>
          <p:nvPr/>
        </p:nvSpPr>
        <p:spPr>
          <a:xfrm>
            <a:off x="9899722" y="6326439"/>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2</a:t>
            </a:r>
            <a:endParaRPr lang="en-US" sz="1600" dirty="0">
              <a:solidFill>
                <a:schemeClr val="bg1">
                  <a:lumMod val="65000"/>
                  <a:lumOff val="35000"/>
                </a:schemeClr>
              </a:solidFill>
              <a:latin typeface="Open Sans"/>
              <a:cs typeface="Open Sans"/>
            </a:endParaRPr>
          </a:p>
        </p:txBody>
      </p:sp>
      <p:sp>
        <p:nvSpPr>
          <p:cNvPr id="25" name="TextBox 24"/>
          <p:cNvSpPr txBox="1"/>
          <p:nvPr/>
        </p:nvSpPr>
        <p:spPr>
          <a:xfrm>
            <a:off x="7353311" y="3947195"/>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4</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38298762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P spid="22" grpId="0"/>
      <p:bldP spid="23" grpId="0"/>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itle 52"/>
          <p:cNvSpPr>
            <a:spLocks noGrp="1"/>
          </p:cNvSpPr>
          <p:nvPr>
            <p:ph type="title"/>
          </p:nvPr>
        </p:nvSpPr>
        <p:spPr/>
        <p:txBody>
          <a:bodyPr/>
          <a:lstStyle/>
          <a:p>
            <a:r>
              <a:rPr lang="en-US" dirty="0" smtClean="0"/>
              <a:t>Splitting by priority</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76</a:t>
            </a:fld>
            <a:endParaRPr lang="en-US"/>
          </a:p>
        </p:txBody>
      </p:sp>
      <p:sp>
        <p:nvSpPr>
          <p:cNvPr id="22" name="Right Arrow 21"/>
          <p:cNvSpPr/>
          <p:nvPr/>
        </p:nvSpPr>
        <p:spPr bwMode="auto">
          <a:xfrm rot="10800000" flipH="1">
            <a:off x="7617316" y="3105150"/>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endParaRPr lang="en-US">
              <a:solidFill>
                <a:schemeClr val="tx1"/>
              </a:solidFill>
              <a:latin typeface="Arial" charset="0"/>
              <a:ea typeface="ＭＳ Ｐゴシック" charset="-128"/>
              <a:cs typeface="ＭＳ Ｐゴシック" charset="-128"/>
            </a:endParaRPr>
          </a:p>
        </p:txBody>
      </p:sp>
      <p:sp>
        <p:nvSpPr>
          <p:cNvPr id="30" name="Rectangle 8"/>
          <p:cNvSpPr>
            <a:spLocks noChangeArrowheads="1"/>
          </p:cNvSpPr>
          <p:nvPr/>
        </p:nvSpPr>
        <p:spPr bwMode="auto">
          <a:xfrm>
            <a:off x="2806700" y="20574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1" name="Rectangle 8"/>
          <p:cNvSpPr>
            <a:spLocks noChangeArrowheads="1"/>
          </p:cNvSpPr>
          <p:nvPr/>
        </p:nvSpPr>
        <p:spPr bwMode="auto">
          <a:xfrm>
            <a:off x="2806700" y="29718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smtClean="0">
                <a:solidFill>
                  <a:schemeClr val="bg1"/>
                </a:solidFill>
                <a:latin typeface="+mj-lt"/>
                <a:cs typeface="Open Sans"/>
              </a:rPr>
              <a:t>Social Network Login</a:t>
            </a:r>
          </a:p>
        </p:txBody>
      </p:sp>
      <p:sp>
        <p:nvSpPr>
          <p:cNvPr id="32" name="Rectangle 8"/>
          <p:cNvSpPr>
            <a:spLocks noChangeArrowheads="1"/>
          </p:cNvSpPr>
          <p:nvPr/>
        </p:nvSpPr>
        <p:spPr bwMode="auto">
          <a:xfrm>
            <a:off x="2806700" y="38862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3" name="Rectangle 8"/>
          <p:cNvSpPr>
            <a:spLocks noChangeArrowheads="1"/>
          </p:cNvSpPr>
          <p:nvPr/>
        </p:nvSpPr>
        <p:spPr bwMode="auto">
          <a:xfrm>
            <a:off x="2806700" y="4800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4" name="Rectangle 8"/>
          <p:cNvSpPr>
            <a:spLocks noChangeArrowheads="1"/>
          </p:cNvSpPr>
          <p:nvPr/>
        </p:nvSpPr>
        <p:spPr bwMode="auto">
          <a:xfrm>
            <a:off x="2806700" y="57150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5" name="Rectangle 8"/>
          <p:cNvSpPr>
            <a:spLocks noChangeArrowheads="1"/>
          </p:cNvSpPr>
          <p:nvPr/>
        </p:nvSpPr>
        <p:spPr bwMode="auto">
          <a:xfrm>
            <a:off x="2806700" y="6705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6" name="Rectangle 8"/>
          <p:cNvSpPr>
            <a:spLocks noChangeArrowheads="1"/>
          </p:cNvSpPr>
          <p:nvPr/>
        </p:nvSpPr>
        <p:spPr bwMode="auto">
          <a:xfrm>
            <a:off x="8521700" y="20574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8" name="Rectangle 8"/>
          <p:cNvSpPr>
            <a:spLocks noChangeArrowheads="1"/>
          </p:cNvSpPr>
          <p:nvPr/>
        </p:nvSpPr>
        <p:spPr bwMode="auto">
          <a:xfrm>
            <a:off x="8521700" y="29718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a:solidFill>
                  <a:schemeClr val="bg1"/>
                </a:solidFill>
                <a:latin typeface="+mj-lt"/>
                <a:cs typeface="Open Sans"/>
              </a:rPr>
              <a:t>Sign in with Facebook</a:t>
            </a:r>
          </a:p>
        </p:txBody>
      </p:sp>
      <p:sp>
        <p:nvSpPr>
          <p:cNvPr id="39" name="Rectangle 8"/>
          <p:cNvSpPr>
            <a:spLocks noChangeArrowheads="1"/>
          </p:cNvSpPr>
          <p:nvPr/>
        </p:nvSpPr>
        <p:spPr bwMode="auto">
          <a:xfrm>
            <a:off x="8521700" y="38862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0" name="Rectangle 8"/>
          <p:cNvSpPr>
            <a:spLocks noChangeArrowheads="1"/>
          </p:cNvSpPr>
          <p:nvPr/>
        </p:nvSpPr>
        <p:spPr bwMode="auto">
          <a:xfrm>
            <a:off x="8521700" y="4800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1" name="Rectangle 8"/>
          <p:cNvSpPr>
            <a:spLocks noChangeArrowheads="1"/>
          </p:cNvSpPr>
          <p:nvPr/>
        </p:nvSpPr>
        <p:spPr bwMode="auto">
          <a:xfrm>
            <a:off x="8521700" y="57150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Twitter</a:t>
            </a:r>
            <a:endParaRPr lang="en-AU" sz="1800" dirty="0">
              <a:solidFill>
                <a:schemeClr val="bg1"/>
              </a:solidFill>
              <a:latin typeface="+mj-lt"/>
              <a:cs typeface="Open Sans"/>
            </a:endParaRPr>
          </a:p>
        </p:txBody>
      </p:sp>
      <p:sp>
        <p:nvSpPr>
          <p:cNvPr id="42" name="Rectangle 8"/>
          <p:cNvSpPr>
            <a:spLocks noChangeArrowheads="1"/>
          </p:cNvSpPr>
          <p:nvPr/>
        </p:nvSpPr>
        <p:spPr bwMode="auto">
          <a:xfrm>
            <a:off x="8521700" y="6705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3" name="Rectangle 8"/>
          <p:cNvSpPr>
            <a:spLocks noChangeArrowheads="1"/>
          </p:cNvSpPr>
          <p:nvPr/>
        </p:nvSpPr>
        <p:spPr bwMode="auto">
          <a:xfrm>
            <a:off x="8521700" y="76200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4" name="Rectangle 8"/>
          <p:cNvSpPr>
            <a:spLocks noChangeArrowheads="1"/>
          </p:cNvSpPr>
          <p:nvPr/>
        </p:nvSpPr>
        <p:spPr bwMode="auto">
          <a:xfrm>
            <a:off x="8521700" y="86106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LinkedIn</a:t>
            </a:r>
            <a:endParaRPr lang="en-AU" sz="1800" dirty="0">
              <a:solidFill>
                <a:schemeClr val="bg1"/>
              </a:solidFill>
              <a:latin typeface="+mj-lt"/>
              <a:cs typeface="Open Sans"/>
            </a:endParaRPr>
          </a:p>
        </p:txBody>
      </p:sp>
      <p:sp>
        <p:nvSpPr>
          <p:cNvPr id="45" name="Rectangle 44"/>
          <p:cNvSpPr/>
          <p:nvPr/>
        </p:nvSpPr>
        <p:spPr>
          <a:xfrm>
            <a:off x="4711700" y="2667000"/>
            <a:ext cx="2794000" cy="1760482"/>
          </a:xfrm>
          <a:prstGeom prst="rect">
            <a:avLst/>
          </a:prstGeom>
        </p:spPr>
        <p:txBody>
          <a:bodyPr wrap="square">
            <a:spAutoFit/>
          </a:bodyPr>
          <a:lstStyle/>
          <a:p>
            <a:pPr algn="r"/>
            <a:r>
              <a:rPr lang="en-US" i="1" dirty="0">
                <a:solidFill>
                  <a:schemeClr val="tx1">
                    <a:lumMod val="50000"/>
                  </a:schemeClr>
                </a:solidFill>
              </a:rPr>
              <a:t>The resulting stories</a:t>
            </a:r>
          </a:p>
          <a:p>
            <a:pPr algn="r"/>
            <a:r>
              <a:rPr lang="en-US" i="1" dirty="0">
                <a:solidFill>
                  <a:schemeClr val="tx1">
                    <a:lumMod val="50000"/>
                  </a:schemeClr>
                </a:solidFill>
              </a:rPr>
              <a:t>are independently </a:t>
            </a:r>
          </a:p>
          <a:p>
            <a:pPr algn="r"/>
            <a:r>
              <a:rPr lang="en-US" i="1" dirty="0">
                <a:solidFill>
                  <a:schemeClr val="tx1">
                    <a:lumMod val="50000"/>
                  </a:schemeClr>
                </a:solidFill>
              </a:rPr>
              <a:t>prioritized, revealing </a:t>
            </a:r>
          </a:p>
          <a:p>
            <a:pPr algn="r"/>
            <a:r>
              <a:rPr lang="en-US" i="1" dirty="0">
                <a:solidFill>
                  <a:schemeClr val="tx1">
                    <a:lumMod val="50000"/>
                  </a:schemeClr>
                </a:solidFill>
              </a:rPr>
              <a:t>a range of priorities</a:t>
            </a:r>
          </a:p>
          <a:p>
            <a:pPr algn="r"/>
            <a:r>
              <a:rPr lang="en-US" i="1" dirty="0">
                <a:solidFill>
                  <a:schemeClr val="tx1">
                    <a:lumMod val="50000"/>
                  </a:schemeClr>
                </a:solidFill>
              </a:rPr>
              <a:t> </a:t>
            </a:r>
            <a:endParaRPr lang="en-US" i="1" dirty="0"/>
          </a:p>
        </p:txBody>
      </p:sp>
      <p:sp>
        <p:nvSpPr>
          <p:cNvPr id="46" name="Right Arrow 45"/>
          <p:cNvSpPr/>
          <p:nvPr/>
        </p:nvSpPr>
        <p:spPr bwMode="auto">
          <a:xfrm rot="10800000" flipH="1">
            <a:off x="7607300" y="5867400"/>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endParaRPr lang="en-US">
              <a:solidFill>
                <a:schemeClr val="tx1"/>
              </a:solidFill>
              <a:latin typeface="Arial" charset="0"/>
              <a:ea typeface="ＭＳ Ｐゴシック" charset="-128"/>
              <a:cs typeface="ＭＳ Ｐゴシック" charset="-128"/>
            </a:endParaRPr>
          </a:p>
        </p:txBody>
      </p:sp>
      <p:sp>
        <p:nvSpPr>
          <p:cNvPr id="47" name="Right Arrow 46"/>
          <p:cNvSpPr/>
          <p:nvPr/>
        </p:nvSpPr>
        <p:spPr bwMode="auto">
          <a:xfrm rot="10800000" flipH="1">
            <a:off x="7607300" y="8763000"/>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endParaRPr lang="en-US">
              <a:solidFill>
                <a:schemeClr val="tx1"/>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4611575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8"/>
          <p:cNvSpPr>
            <a:spLocks noChangeArrowheads="1"/>
          </p:cNvSpPr>
          <p:nvPr/>
        </p:nvSpPr>
        <p:spPr bwMode="auto">
          <a:xfrm>
            <a:off x="27686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Call Centre </a:t>
            </a:r>
            <a:r>
              <a:rPr lang="en-AU" sz="1800" dirty="0" smtClean="0">
                <a:solidFill>
                  <a:schemeClr val="bg1"/>
                </a:solidFill>
                <a:latin typeface="+mj-lt"/>
                <a:cs typeface="Open Sans"/>
              </a:rPr>
              <a:t>Manager</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see average wait time during peak </a:t>
            </a:r>
            <a:r>
              <a:rPr lang="en-AU" sz="1800" dirty="0" smtClean="0">
                <a:solidFill>
                  <a:schemeClr val="bg1"/>
                </a:solidFill>
                <a:latin typeface="+mj-lt"/>
                <a:cs typeface="Open Sans"/>
              </a:rPr>
              <a:t>hours</a:t>
            </a:r>
            <a:br>
              <a:rPr lang="en-AU" sz="1800" dirty="0" smtClean="0">
                <a:solidFill>
                  <a:schemeClr val="bg1"/>
                </a:solidFill>
                <a:latin typeface="+mj-lt"/>
                <a:cs typeface="Open Sans"/>
              </a:rPr>
            </a:br>
            <a:r>
              <a:rPr lang="en-AU" sz="1800" dirty="0" smtClean="0">
                <a:solidFill>
                  <a:schemeClr val="bg1"/>
                </a:solidFill>
                <a:latin typeface="Open Sans"/>
                <a:cs typeface="Open Sans"/>
              </a:rPr>
              <a:t>so that </a:t>
            </a:r>
            <a:r>
              <a:rPr lang="en-AU" sz="1800" dirty="0" smtClean="0">
                <a:solidFill>
                  <a:schemeClr val="bg1"/>
                </a:solidFill>
                <a:latin typeface="+mj-lt"/>
                <a:cs typeface="Open Sans"/>
              </a:rPr>
              <a:t>I </a:t>
            </a:r>
            <a:r>
              <a:rPr lang="en-AU" sz="1800" dirty="0">
                <a:solidFill>
                  <a:schemeClr val="bg1"/>
                </a:solidFill>
                <a:latin typeface="+mj-lt"/>
                <a:cs typeface="Open Sans"/>
              </a:rPr>
              <a:t>can staff the call centre adequately</a:t>
            </a:r>
          </a:p>
        </p:txBody>
      </p:sp>
      <p:sp>
        <p:nvSpPr>
          <p:cNvPr id="20" name="Rectangle 8"/>
          <p:cNvSpPr>
            <a:spLocks noChangeArrowheads="1"/>
          </p:cNvSpPr>
          <p:nvPr/>
        </p:nvSpPr>
        <p:spPr bwMode="auto">
          <a:xfrm>
            <a:off x="66548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Call Centre </a:t>
            </a:r>
            <a:r>
              <a:rPr lang="en-AU" sz="1800" dirty="0" smtClean="0">
                <a:solidFill>
                  <a:schemeClr val="bg1"/>
                </a:solidFill>
                <a:latin typeface="+mj-lt"/>
                <a:cs typeface="Open Sans"/>
              </a:rPr>
              <a:t>Manager</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see average call </a:t>
            </a:r>
            <a:r>
              <a:rPr lang="en-AU" sz="1800" dirty="0" smtClean="0">
                <a:solidFill>
                  <a:schemeClr val="bg1"/>
                </a:solidFill>
                <a:latin typeface="+mj-lt"/>
                <a:cs typeface="Open Sans"/>
              </a:rPr>
              <a:t>duration</a:t>
            </a:r>
            <a:r>
              <a:rPr lang="en-AU" sz="1800" dirty="0" smtClean="0">
                <a:solidFill>
                  <a:schemeClr val="bg1"/>
                </a:solidFill>
                <a:latin typeface="Open Sans"/>
                <a:cs typeface="Open Sans"/>
              </a:rPr>
              <a:t/>
            </a:r>
            <a:br>
              <a:rPr lang="en-AU" sz="1800" dirty="0" smtClean="0">
                <a:solidFill>
                  <a:schemeClr val="bg1"/>
                </a:solidFill>
                <a:latin typeface="Open Sans"/>
                <a:cs typeface="Open Sans"/>
              </a:rPr>
            </a:br>
            <a:r>
              <a:rPr lang="en-AU" sz="1800" dirty="0" smtClean="0">
                <a:solidFill>
                  <a:schemeClr val="bg1"/>
                </a:solidFill>
                <a:latin typeface="Open Sans"/>
                <a:cs typeface="Open Sans"/>
              </a:rPr>
              <a:t>so that </a:t>
            </a:r>
            <a:r>
              <a:rPr lang="en-AU" sz="1800" dirty="0">
                <a:solidFill>
                  <a:schemeClr val="bg1"/>
                </a:solidFill>
                <a:latin typeface="+mj-lt"/>
                <a:cs typeface="Open Sans"/>
              </a:rPr>
              <a:t>I can report on the efficiency of the call centre team</a:t>
            </a:r>
          </a:p>
        </p:txBody>
      </p:sp>
      <p:sp>
        <p:nvSpPr>
          <p:cNvPr id="17" name="Title 16"/>
          <p:cNvSpPr>
            <a:spLocks noGrp="1"/>
          </p:cNvSpPr>
          <p:nvPr>
            <p:ph type="title"/>
          </p:nvPr>
        </p:nvSpPr>
        <p:spPr/>
        <p:txBody>
          <a:bodyPr/>
          <a:lstStyle/>
          <a:p>
            <a:r>
              <a:rPr lang="en-US" dirty="0" smtClean="0"/>
              <a:t>Splitting by value</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77</a:t>
            </a:fld>
            <a:endParaRPr lang="en-US"/>
          </a:p>
        </p:txBody>
      </p:sp>
      <p:sp>
        <p:nvSpPr>
          <p:cNvPr id="4" name="Right Arrow 3"/>
          <p:cNvSpPr/>
          <p:nvPr/>
        </p:nvSpPr>
        <p:spPr bwMode="auto">
          <a:xfrm rot="5400000">
            <a:off x="4800471"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p:cNvSpPr txBox="1"/>
          <p:nvPr/>
        </p:nvSpPr>
        <p:spPr>
          <a:xfrm>
            <a:off x="6006062"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3</a:t>
            </a:r>
            <a:endParaRPr lang="en-US" sz="1600" dirty="0">
              <a:solidFill>
                <a:schemeClr val="bg1">
                  <a:lumMod val="65000"/>
                  <a:lumOff val="35000"/>
                </a:schemeClr>
              </a:solidFill>
              <a:latin typeface="Open Sans"/>
              <a:cs typeface="Open Sans"/>
            </a:endParaRPr>
          </a:p>
        </p:txBody>
      </p:sp>
      <p:sp>
        <p:nvSpPr>
          <p:cNvPr id="10" name="TextBox 9"/>
          <p:cNvSpPr txBox="1"/>
          <p:nvPr/>
        </p:nvSpPr>
        <p:spPr>
          <a:xfrm>
            <a:off x="9858014"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2</a:t>
            </a:r>
            <a:endParaRPr lang="en-US" sz="1600" dirty="0">
              <a:solidFill>
                <a:schemeClr val="bg1">
                  <a:lumMod val="65000"/>
                  <a:lumOff val="35000"/>
                </a:schemeClr>
              </a:solidFill>
              <a:latin typeface="Open Sans"/>
              <a:cs typeface="Open Sans"/>
            </a:endParaRPr>
          </a:p>
        </p:txBody>
      </p:sp>
      <p:sp>
        <p:nvSpPr>
          <p:cNvPr id="13" name="Rectangle 12"/>
          <p:cNvSpPr/>
          <p:nvPr/>
        </p:nvSpPr>
        <p:spPr bwMode="auto">
          <a:xfrm>
            <a:off x="5063665" y="4693151"/>
            <a:ext cx="278280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7363736" y="4848651"/>
            <a:ext cx="724753"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rot="16200000">
            <a:off x="6184827" y="4406639"/>
            <a:ext cx="62345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8"/>
          <p:cNvSpPr>
            <a:spLocks noChangeArrowheads="1"/>
          </p:cNvSpPr>
          <p:nvPr/>
        </p:nvSpPr>
        <p:spPr bwMode="auto">
          <a:xfrm>
            <a:off x="4731419" y="2514601"/>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Call Centre </a:t>
            </a:r>
            <a:r>
              <a:rPr lang="en-AU" sz="1800" dirty="0" smtClean="0">
                <a:solidFill>
                  <a:schemeClr val="bg1"/>
                </a:solidFill>
                <a:latin typeface="+mj-lt"/>
                <a:cs typeface="Open Sans"/>
              </a:rPr>
              <a:t>Manager</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a:t>
            </a:r>
            <a:r>
              <a:rPr lang="en-AU" sz="1800" dirty="0">
                <a:solidFill>
                  <a:schemeClr val="bg1"/>
                </a:solidFill>
                <a:latin typeface="+mj-lt"/>
                <a:cs typeface="Open Sans"/>
              </a:rPr>
              <a:t>call queue statistics </a:t>
            </a:r>
            <a:r>
              <a:rPr lang="en-AU" sz="1800" dirty="0" smtClean="0">
                <a:solidFill>
                  <a:schemeClr val="bg1"/>
                </a:solidFill>
                <a:latin typeface="Open Sans"/>
                <a:cs typeface="Open Sans"/>
              </a:rPr>
              <a:t>so that</a:t>
            </a:r>
            <a:r>
              <a:rPr lang="en-AU" sz="1800" dirty="0" smtClean="0">
                <a:solidFill>
                  <a:schemeClr val="bg1"/>
                </a:solidFill>
                <a:latin typeface="+mj-lt"/>
                <a:cs typeface="Open Sans"/>
              </a:rPr>
              <a:t> </a:t>
            </a:r>
            <a:r>
              <a:rPr lang="en-AU" sz="1800" dirty="0">
                <a:solidFill>
                  <a:schemeClr val="bg1"/>
                </a:solidFill>
                <a:latin typeface="+mj-lt"/>
                <a:cs typeface="Open Sans"/>
              </a:rPr>
              <a:t>I can report on the efficiency of the call centre team</a:t>
            </a:r>
          </a:p>
        </p:txBody>
      </p:sp>
      <p:sp>
        <p:nvSpPr>
          <p:cNvPr id="18" name="TextBox 17"/>
          <p:cNvSpPr txBox="1"/>
          <p:nvPr/>
        </p:nvSpPr>
        <p:spPr>
          <a:xfrm>
            <a:off x="7874000" y="3947195"/>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5</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29387362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9" grpId="0"/>
      <p:bldP spid="10" grpId="0"/>
      <p:bldP spid="13" grpId="0" animBg="1"/>
      <p:bldP spid="14"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8"/>
          <p:cNvSpPr>
            <a:spLocks noChangeArrowheads="1"/>
          </p:cNvSpPr>
          <p:nvPr/>
        </p:nvSpPr>
        <p:spPr bwMode="auto">
          <a:xfrm>
            <a:off x="27686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Insurance </a:t>
            </a:r>
            <a:r>
              <a:rPr lang="en-AU" sz="1800" dirty="0" smtClean="0">
                <a:solidFill>
                  <a:schemeClr val="bg1"/>
                </a:solidFill>
                <a:latin typeface="+mj-lt"/>
                <a:cs typeface="Open Sans"/>
              </a:rPr>
              <a:t>Actuary</a:t>
            </a:r>
            <a:br>
              <a:rPr lang="en-AU" sz="1800" dirty="0" smtClean="0">
                <a:solidFill>
                  <a:schemeClr val="bg1"/>
                </a:solidFill>
                <a:latin typeface="+mj-lt"/>
                <a:cs typeface="Open Sans"/>
              </a:rPr>
            </a:br>
            <a:r>
              <a:rPr lang="en-AU" sz="1800" dirty="0" smtClean="0">
                <a:solidFill>
                  <a:schemeClr val="bg1"/>
                </a:solidFill>
                <a:latin typeface="+mj-lt"/>
                <a:cs typeface="Open Sans"/>
              </a:rPr>
              <a:t> </a:t>
            </a:r>
            <a:r>
              <a:rPr lang="en-AU" sz="1800" dirty="0">
                <a:solidFill>
                  <a:schemeClr val="bg1"/>
                </a:solidFill>
                <a:latin typeface="Open Sans"/>
                <a:cs typeface="Open Sans"/>
              </a:rPr>
              <a:t>I want </a:t>
            </a:r>
            <a:r>
              <a:rPr lang="en-AU" sz="1800" dirty="0">
                <a:solidFill>
                  <a:schemeClr val="bg1"/>
                </a:solidFill>
                <a:latin typeface="+mj-lt"/>
                <a:cs typeface="Open Sans"/>
              </a:rPr>
              <a:t>daily metrological data </a:t>
            </a:r>
            <a:r>
              <a:rPr lang="en-AU" sz="1800" dirty="0" smtClean="0">
                <a:solidFill>
                  <a:schemeClr val="bg1"/>
                </a:solidFill>
                <a:latin typeface="+mj-lt"/>
                <a:cs typeface="Open Sans"/>
              </a:rPr>
              <a:t>displays</a:t>
            </a:r>
            <a:br>
              <a:rPr lang="en-AU" sz="1800" dirty="0" smtClean="0">
                <a:solidFill>
                  <a:schemeClr val="bg1"/>
                </a:solidFill>
                <a:latin typeface="+mj-lt"/>
                <a:cs typeface="Open Sans"/>
              </a:rPr>
            </a:br>
            <a:r>
              <a:rPr lang="en-AU" sz="1800" dirty="0" smtClean="0">
                <a:solidFill>
                  <a:schemeClr val="bg1"/>
                </a:solidFill>
                <a:latin typeface="Open Sans"/>
                <a:cs typeface="Open Sans"/>
              </a:rPr>
              <a:t> so that </a:t>
            </a:r>
            <a:r>
              <a:rPr lang="en-AU" sz="1800" dirty="0">
                <a:solidFill>
                  <a:schemeClr val="bg1"/>
                </a:solidFill>
                <a:latin typeface="+mj-lt"/>
                <a:cs typeface="Open Sans"/>
              </a:rPr>
              <a:t>I can adjust insurance calculations in real time</a:t>
            </a:r>
          </a:p>
        </p:txBody>
      </p:sp>
      <p:sp>
        <p:nvSpPr>
          <p:cNvPr id="20" name="Rectangle 8"/>
          <p:cNvSpPr>
            <a:spLocks noChangeArrowheads="1"/>
          </p:cNvSpPr>
          <p:nvPr/>
        </p:nvSpPr>
        <p:spPr bwMode="auto">
          <a:xfrm>
            <a:off x="66548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Spike getting </a:t>
            </a:r>
            <a:r>
              <a:rPr lang="en-AU" sz="1800" dirty="0" smtClean="0">
                <a:solidFill>
                  <a:schemeClr val="bg1"/>
                </a:solidFill>
                <a:latin typeface="Open Sans"/>
                <a:cs typeface="Open Sans"/>
              </a:rPr>
              <a:t>live</a:t>
            </a:r>
            <a:br>
              <a:rPr lang="en-AU" sz="1800" dirty="0" smtClean="0">
                <a:solidFill>
                  <a:schemeClr val="bg1"/>
                </a:solidFill>
                <a:latin typeface="Open Sans"/>
                <a:cs typeface="Open Sans"/>
              </a:rPr>
            </a:br>
            <a:r>
              <a:rPr lang="en-AU" sz="1800" dirty="0" smtClean="0">
                <a:solidFill>
                  <a:schemeClr val="bg1"/>
                </a:solidFill>
                <a:latin typeface="Open Sans"/>
                <a:cs typeface="Open Sans"/>
              </a:rPr>
              <a:t>metrological </a:t>
            </a:r>
            <a:r>
              <a:rPr lang="en-AU" sz="1800" dirty="0">
                <a:solidFill>
                  <a:schemeClr val="bg1"/>
                </a:solidFill>
                <a:latin typeface="Open Sans"/>
                <a:cs typeface="Open Sans"/>
              </a:rPr>
              <a:t>data</a:t>
            </a:r>
            <a:endParaRPr lang="en-AU" sz="1800" dirty="0">
              <a:solidFill>
                <a:schemeClr val="bg1"/>
              </a:solidFill>
              <a:latin typeface="+mj-lt"/>
              <a:cs typeface="Open Sans"/>
            </a:endParaRPr>
          </a:p>
        </p:txBody>
      </p:sp>
      <p:sp>
        <p:nvSpPr>
          <p:cNvPr id="17" name="Title 16"/>
          <p:cNvSpPr>
            <a:spLocks noGrp="1"/>
          </p:cNvSpPr>
          <p:nvPr>
            <p:ph type="title"/>
          </p:nvPr>
        </p:nvSpPr>
        <p:spPr/>
        <p:txBody>
          <a:bodyPr/>
          <a:lstStyle/>
          <a:p>
            <a:r>
              <a:rPr lang="en-US" dirty="0" smtClean="0"/>
              <a:t>Splitting by risk</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78</a:t>
            </a:fld>
            <a:endParaRPr lang="en-US"/>
          </a:p>
        </p:txBody>
      </p:sp>
      <p:sp>
        <p:nvSpPr>
          <p:cNvPr id="4" name="Right Arrow 3"/>
          <p:cNvSpPr/>
          <p:nvPr/>
        </p:nvSpPr>
        <p:spPr bwMode="auto">
          <a:xfrm rot="5400000">
            <a:off x="4800471"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p:cNvSpPr txBox="1"/>
          <p:nvPr/>
        </p:nvSpPr>
        <p:spPr>
          <a:xfrm>
            <a:off x="6006062"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5</a:t>
            </a:r>
            <a:endParaRPr lang="en-US" sz="1600" dirty="0">
              <a:solidFill>
                <a:schemeClr val="bg1">
                  <a:lumMod val="65000"/>
                  <a:lumOff val="35000"/>
                </a:schemeClr>
              </a:solidFill>
              <a:latin typeface="Open Sans"/>
              <a:cs typeface="Open Sans"/>
            </a:endParaRPr>
          </a:p>
        </p:txBody>
      </p:sp>
      <p:sp>
        <p:nvSpPr>
          <p:cNvPr id="13" name="Rectangle 12"/>
          <p:cNvSpPr/>
          <p:nvPr/>
        </p:nvSpPr>
        <p:spPr bwMode="auto">
          <a:xfrm>
            <a:off x="5063665" y="4693151"/>
            <a:ext cx="278280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7363736" y="4848651"/>
            <a:ext cx="724753"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rot="16200000">
            <a:off x="6184827" y="4406639"/>
            <a:ext cx="62345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8"/>
          <p:cNvSpPr>
            <a:spLocks noChangeArrowheads="1"/>
          </p:cNvSpPr>
          <p:nvPr/>
        </p:nvSpPr>
        <p:spPr bwMode="auto">
          <a:xfrm>
            <a:off x="4731419" y="2514601"/>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Insurance </a:t>
            </a:r>
            <a:r>
              <a:rPr lang="en-AU" sz="1800" dirty="0" smtClean="0">
                <a:solidFill>
                  <a:schemeClr val="bg1"/>
                </a:solidFill>
                <a:latin typeface="+mj-lt"/>
                <a:cs typeface="Open Sans"/>
              </a:rPr>
              <a:t>Actuary</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a:t>
            </a:r>
            <a:r>
              <a:rPr lang="en-AU" sz="1800" dirty="0">
                <a:solidFill>
                  <a:schemeClr val="bg1"/>
                </a:solidFill>
                <a:latin typeface="+mj-lt"/>
                <a:cs typeface="Open Sans"/>
              </a:rPr>
              <a:t>live metrological data </a:t>
            </a:r>
            <a:r>
              <a:rPr lang="en-AU" sz="1800" dirty="0" smtClean="0">
                <a:solidFill>
                  <a:schemeClr val="bg1"/>
                </a:solidFill>
                <a:latin typeface="+mj-lt"/>
                <a:cs typeface="Open Sans"/>
              </a:rPr>
              <a:t>displays</a:t>
            </a:r>
            <a:br>
              <a:rPr lang="en-AU" sz="1800" dirty="0" smtClean="0">
                <a:solidFill>
                  <a:schemeClr val="bg1"/>
                </a:solidFill>
                <a:latin typeface="+mj-lt"/>
                <a:cs typeface="Open Sans"/>
              </a:rPr>
            </a:br>
            <a:r>
              <a:rPr lang="en-AU" sz="1800" dirty="0" smtClean="0">
                <a:solidFill>
                  <a:schemeClr val="bg1"/>
                </a:solidFill>
                <a:latin typeface="Open Sans"/>
                <a:cs typeface="Open Sans"/>
              </a:rPr>
              <a:t>so that </a:t>
            </a:r>
            <a:r>
              <a:rPr lang="en-AU" sz="1800" dirty="0">
                <a:solidFill>
                  <a:schemeClr val="bg1"/>
                </a:solidFill>
                <a:latin typeface="+mj-lt"/>
                <a:cs typeface="Open Sans"/>
              </a:rPr>
              <a:t>I can adjust insurance calculations in real time</a:t>
            </a:r>
          </a:p>
        </p:txBody>
      </p:sp>
      <p:sp>
        <p:nvSpPr>
          <p:cNvPr id="18" name="TextBox 17"/>
          <p:cNvSpPr txBox="1"/>
          <p:nvPr/>
        </p:nvSpPr>
        <p:spPr>
          <a:xfrm>
            <a:off x="7756681" y="3947195"/>
            <a:ext cx="536625"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100</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32350158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9" grpId="0"/>
      <p:bldP spid="13" grpId="0" animBg="1"/>
      <p:bldP spid="14" grpId="0"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8"/>
          <p:cNvSpPr>
            <a:spLocks noChangeArrowheads="1"/>
          </p:cNvSpPr>
          <p:nvPr/>
        </p:nvSpPr>
        <p:spPr bwMode="auto">
          <a:xfrm>
            <a:off x="27686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Customer</a:t>
            </a:r>
            <a:br>
              <a:rPr lang="en-AU" sz="1800" dirty="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pay by credit card – one credit card type</a:t>
            </a:r>
          </a:p>
          <a:p>
            <a:pPr eaLnBrk="0" hangingPunct="0"/>
            <a:r>
              <a:rPr lang="en-AU" sz="1800" dirty="0" smtClean="0">
                <a:solidFill>
                  <a:schemeClr val="bg1"/>
                </a:solidFill>
                <a:latin typeface="Open Sans"/>
                <a:cs typeface="Open Sans"/>
              </a:rPr>
              <a:t>so that </a:t>
            </a:r>
            <a:r>
              <a:rPr lang="en-AU" sz="1800" dirty="0">
                <a:solidFill>
                  <a:schemeClr val="bg1"/>
                </a:solidFill>
                <a:latin typeface="+mj-lt"/>
                <a:cs typeface="Open Sans"/>
              </a:rPr>
              <a:t>I can purchase products online</a:t>
            </a:r>
          </a:p>
        </p:txBody>
      </p:sp>
      <p:sp>
        <p:nvSpPr>
          <p:cNvPr id="20" name="Rectangle 8"/>
          <p:cNvSpPr>
            <a:spLocks noChangeArrowheads="1"/>
          </p:cNvSpPr>
          <p:nvPr/>
        </p:nvSpPr>
        <p:spPr bwMode="auto">
          <a:xfrm>
            <a:off x="66548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smtClean="0">
                <a:solidFill>
                  <a:schemeClr val="bg1"/>
                </a:solidFill>
                <a:latin typeface="+mj-lt"/>
                <a:cs typeface="Open Sans"/>
              </a:rPr>
              <a:t>Customer</a:t>
            </a:r>
            <a:endParaRPr lang="en-AU" sz="1800" dirty="0" smtClean="0">
              <a:solidFill>
                <a:schemeClr val="bg1"/>
              </a:solidFill>
              <a:latin typeface="Open Sans"/>
              <a:cs typeface="Open Sans"/>
            </a:endParaRPr>
          </a:p>
          <a:p>
            <a:pPr eaLnBrk="0" hangingPunct="0"/>
            <a:r>
              <a:rPr lang="en-AU" sz="1800" dirty="0" smtClean="0">
                <a:solidFill>
                  <a:schemeClr val="bg1"/>
                </a:solidFill>
                <a:latin typeface="Open Sans"/>
                <a:cs typeface="Open Sans"/>
              </a:rPr>
              <a:t>I want to </a:t>
            </a:r>
            <a:r>
              <a:rPr lang="en-AU" sz="1800" dirty="0" smtClean="0">
                <a:solidFill>
                  <a:schemeClr val="bg1"/>
                </a:solidFill>
                <a:latin typeface="+mj-lt"/>
                <a:cs typeface="Open Sans"/>
              </a:rPr>
              <a:t>pay by </a:t>
            </a:r>
            <a:r>
              <a:rPr lang="en-AU" sz="1800" dirty="0">
                <a:solidFill>
                  <a:schemeClr val="bg1"/>
                </a:solidFill>
                <a:latin typeface="+mj-lt"/>
                <a:cs typeface="Open Sans"/>
              </a:rPr>
              <a:t>credit card – all credit card types with one type already implemented </a:t>
            </a:r>
            <a:r>
              <a:rPr lang="en-AU" sz="1800" dirty="0" smtClean="0">
                <a:solidFill>
                  <a:schemeClr val="bg1"/>
                </a:solidFill>
                <a:latin typeface="Open Sans"/>
                <a:cs typeface="Open Sans"/>
              </a:rPr>
              <a:t>so that </a:t>
            </a:r>
            <a:r>
              <a:rPr lang="en-AU" sz="1800" dirty="0">
                <a:solidFill>
                  <a:schemeClr val="bg1"/>
                </a:solidFill>
                <a:latin typeface="+mj-lt"/>
                <a:cs typeface="Open Sans"/>
              </a:rPr>
              <a:t>I can purchase products online</a:t>
            </a:r>
          </a:p>
        </p:txBody>
      </p:sp>
      <p:sp>
        <p:nvSpPr>
          <p:cNvPr id="17" name="Title 16"/>
          <p:cNvSpPr>
            <a:spLocks noGrp="1"/>
          </p:cNvSpPr>
          <p:nvPr>
            <p:ph type="title"/>
          </p:nvPr>
        </p:nvSpPr>
        <p:spPr/>
        <p:txBody>
          <a:bodyPr/>
          <a:lstStyle/>
          <a:p>
            <a:r>
              <a:rPr lang="en-US" dirty="0" smtClean="0"/>
              <a:t>Splitting dependencies</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79</a:t>
            </a:fld>
            <a:endParaRPr lang="en-US"/>
          </a:p>
        </p:txBody>
      </p:sp>
      <p:sp>
        <p:nvSpPr>
          <p:cNvPr id="4" name="Right Arrow 3"/>
          <p:cNvSpPr/>
          <p:nvPr/>
        </p:nvSpPr>
        <p:spPr bwMode="auto">
          <a:xfrm rot="5400000">
            <a:off x="4800471"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p:cNvSpPr txBox="1"/>
          <p:nvPr/>
        </p:nvSpPr>
        <p:spPr>
          <a:xfrm>
            <a:off x="6006062"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5</a:t>
            </a:r>
            <a:endParaRPr lang="en-US" sz="1600" dirty="0">
              <a:solidFill>
                <a:schemeClr val="bg1">
                  <a:lumMod val="65000"/>
                  <a:lumOff val="35000"/>
                </a:schemeClr>
              </a:solidFill>
              <a:latin typeface="Open Sans"/>
              <a:cs typeface="Open Sans"/>
            </a:endParaRPr>
          </a:p>
        </p:txBody>
      </p:sp>
      <p:sp>
        <p:nvSpPr>
          <p:cNvPr id="13" name="Rectangle 12"/>
          <p:cNvSpPr/>
          <p:nvPr/>
        </p:nvSpPr>
        <p:spPr bwMode="auto">
          <a:xfrm>
            <a:off x="5063665" y="4693151"/>
            <a:ext cx="278280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7363736" y="4848651"/>
            <a:ext cx="724753"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rot="16200000">
            <a:off x="6184827" y="4406639"/>
            <a:ext cx="62345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8"/>
          <p:cNvSpPr>
            <a:spLocks noChangeArrowheads="1"/>
          </p:cNvSpPr>
          <p:nvPr/>
        </p:nvSpPr>
        <p:spPr bwMode="auto">
          <a:xfrm>
            <a:off x="4731419" y="2514601"/>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Customer</a:t>
            </a:r>
            <a:br>
              <a:rPr lang="en-AU" sz="1800" dirty="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pay by credit card</a:t>
            </a:r>
            <a:br>
              <a:rPr lang="en-AU" sz="1800" dirty="0">
                <a:solidFill>
                  <a:schemeClr val="bg1"/>
                </a:solidFill>
                <a:latin typeface="+mj-lt"/>
                <a:cs typeface="Open Sans"/>
              </a:rPr>
            </a:br>
            <a:r>
              <a:rPr lang="en-AU" sz="1800" dirty="0" smtClean="0">
                <a:solidFill>
                  <a:schemeClr val="bg1"/>
                </a:solidFill>
                <a:latin typeface="Open Sans"/>
                <a:cs typeface="Open Sans"/>
              </a:rPr>
              <a:t>so that </a:t>
            </a:r>
            <a:r>
              <a:rPr lang="en-AU" sz="1800" dirty="0">
                <a:solidFill>
                  <a:schemeClr val="bg1"/>
                </a:solidFill>
                <a:latin typeface="+mj-lt"/>
                <a:cs typeface="Open Sans"/>
              </a:rPr>
              <a:t>I can purchase products online</a:t>
            </a:r>
          </a:p>
        </p:txBody>
      </p:sp>
      <p:sp>
        <p:nvSpPr>
          <p:cNvPr id="18" name="TextBox 17"/>
          <p:cNvSpPr txBox="1"/>
          <p:nvPr/>
        </p:nvSpPr>
        <p:spPr>
          <a:xfrm>
            <a:off x="7815341" y="3947195"/>
            <a:ext cx="419305"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13</a:t>
            </a:r>
            <a:endParaRPr lang="en-US" sz="1600" dirty="0">
              <a:solidFill>
                <a:schemeClr val="bg1">
                  <a:lumMod val="65000"/>
                  <a:lumOff val="35000"/>
                </a:schemeClr>
              </a:solidFill>
              <a:latin typeface="Open Sans"/>
              <a:cs typeface="Open Sans"/>
            </a:endParaRPr>
          </a:p>
        </p:txBody>
      </p:sp>
      <p:sp>
        <p:nvSpPr>
          <p:cNvPr id="16" name="TextBox 15"/>
          <p:cNvSpPr txBox="1"/>
          <p:nvPr/>
        </p:nvSpPr>
        <p:spPr>
          <a:xfrm>
            <a:off x="9858014"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8</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1820125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9" grpId="0"/>
      <p:bldP spid="13" grpId="0" animBg="1"/>
      <p:bldP spid="14" grpId="0" animBg="1"/>
      <p:bldP spid="1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Ground rules</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8</a:t>
            </a:fld>
            <a:endParaRPr lang="en-US"/>
          </a:p>
        </p:txBody>
      </p:sp>
      <p:sp>
        <p:nvSpPr>
          <p:cNvPr id="6" name="Rectangle 2"/>
          <p:cNvSpPr txBox="1">
            <a:spLocks noChangeArrowheads="1"/>
          </p:cNvSpPr>
          <p:nvPr/>
        </p:nvSpPr>
        <p:spPr>
          <a:xfrm>
            <a:off x="381000" y="2209800"/>
            <a:ext cx="12242800" cy="68453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eaLnBrk="1" hangingPunct="1">
              <a:defRPr/>
            </a:pPr>
            <a:endParaRPr lang="en-US" sz="4000" dirty="0"/>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Break times</a:t>
            </a:r>
          </a:p>
          <a:p>
            <a:pPr marL="571500" indent="-571500">
              <a:spcBef>
                <a:spcPts val="0"/>
              </a:spcBef>
              <a:spcAft>
                <a:spcPts val="1200"/>
              </a:spcAft>
              <a:buClr>
                <a:srgbClr val="00AA5B"/>
              </a:buClr>
              <a:buSzPct val="100000"/>
              <a:buFont typeface="Lucida Grande"/>
              <a:buChar char="■"/>
            </a:pPr>
            <a:r>
              <a:rPr lang="en-US" sz="3200" dirty="0" smtClean="0"/>
              <a:t>Restroom</a:t>
            </a:r>
          </a:p>
          <a:p>
            <a:pPr marL="571500" indent="-571500">
              <a:spcBef>
                <a:spcPts val="0"/>
              </a:spcBef>
              <a:spcAft>
                <a:spcPts val="1200"/>
              </a:spcAft>
              <a:buClr>
                <a:srgbClr val="00AA5B"/>
              </a:buClr>
              <a:buSzPct val="100000"/>
              <a:buFont typeface="Lucida Grande"/>
              <a:buChar char="■"/>
            </a:pPr>
            <a:r>
              <a:rPr lang="en-US" sz="3200" dirty="0" smtClean="0"/>
              <a:t>Start on time</a:t>
            </a:r>
          </a:p>
          <a:p>
            <a:pPr marL="571500" indent="-571500">
              <a:spcBef>
                <a:spcPts val="0"/>
              </a:spcBef>
              <a:spcAft>
                <a:spcPts val="1200"/>
              </a:spcAft>
              <a:buClr>
                <a:srgbClr val="00AA5B"/>
              </a:buClr>
              <a:buSzPct val="100000"/>
              <a:buFont typeface="Lucida Grande"/>
              <a:buChar char="■"/>
            </a:pPr>
            <a:r>
              <a:rPr lang="en-US" sz="3200" dirty="0" smtClean="0"/>
              <a:t>Phones off or on silent</a:t>
            </a:r>
          </a:p>
          <a:p>
            <a:pPr marL="571500" indent="-571500">
              <a:spcBef>
                <a:spcPts val="0"/>
              </a:spcBef>
              <a:spcAft>
                <a:spcPts val="1200"/>
              </a:spcAft>
              <a:buClr>
                <a:srgbClr val="00AA5B"/>
              </a:buClr>
              <a:buSzPct val="100000"/>
              <a:buFont typeface="Lucida Grande"/>
              <a:buChar char="■"/>
            </a:pPr>
            <a:r>
              <a:rPr lang="en-US" sz="3200" dirty="0" smtClean="0"/>
              <a:t>Laptops down</a:t>
            </a:r>
          </a:p>
          <a:p>
            <a:pPr marL="571500" indent="-571500">
              <a:spcBef>
                <a:spcPts val="0"/>
              </a:spcBef>
              <a:spcAft>
                <a:spcPts val="1200"/>
              </a:spcAft>
              <a:buClr>
                <a:srgbClr val="00AA5B"/>
              </a:buClr>
              <a:buSzPct val="100000"/>
              <a:buFont typeface="Lucida Grande"/>
              <a:buChar char="■"/>
            </a:pPr>
            <a:r>
              <a:rPr lang="en-US" sz="3200" dirty="0" smtClean="0"/>
              <a:t>No side conversations / one conversation at a time</a:t>
            </a:r>
          </a:p>
          <a:p>
            <a:pPr marL="571500" indent="-571500">
              <a:spcBef>
                <a:spcPts val="0"/>
              </a:spcBef>
              <a:spcAft>
                <a:spcPts val="1200"/>
              </a:spcAft>
              <a:buClr>
                <a:srgbClr val="00AA5B"/>
              </a:buClr>
              <a:buSzPct val="100000"/>
              <a:buFont typeface="Lucida Grande"/>
              <a:buChar char="■"/>
            </a:pPr>
            <a:r>
              <a:rPr lang="en-US" sz="3200" dirty="0" smtClean="0"/>
              <a:t>Criticize ideas, not people</a:t>
            </a:r>
          </a:p>
          <a:p>
            <a:pPr marL="571500" indent="-571500">
              <a:spcBef>
                <a:spcPts val="0"/>
              </a:spcBef>
              <a:spcAft>
                <a:spcPts val="1200"/>
              </a:spcAft>
              <a:buClr>
                <a:srgbClr val="00AA5B"/>
              </a:buClr>
              <a:buSzPct val="100000"/>
              <a:buFont typeface="Lucida Grande"/>
              <a:buChar char="■"/>
            </a:pPr>
            <a:r>
              <a:rPr lang="en-US" sz="3200" dirty="0" smtClean="0"/>
              <a:t>No hierarchy</a:t>
            </a:r>
          </a:p>
          <a:p>
            <a:pPr marL="571500" indent="-571500">
              <a:spcBef>
                <a:spcPts val="0"/>
              </a:spcBef>
              <a:spcAft>
                <a:spcPts val="1200"/>
              </a:spcAft>
              <a:buClr>
                <a:srgbClr val="00AA5B"/>
              </a:buClr>
              <a:buSzPct val="100000"/>
              <a:buFont typeface="Lucida Grande"/>
              <a:buChar char="■"/>
            </a:pPr>
            <a:r>
              <a:rPr lang="en-US" sz="3200" dirty="0" smtClean="0"/>
              <a:t>Respect</a:t>
            </a:r>
            <a:endParaRPr lang="en-US" sz="3200" dirty="0"/>
          </a:p>
        </p:txBody>
      </p:sp>
    </p:spTree>
    <p:extLst>
      <p:ext uri="{BB962C8B-B14F-4D97-AF65-F5344CB8AC3E}">
        <p14:creationId xmlns:p14="http://schemas.microsoft.com/office/powerpoint/2010/main" val="6295556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Slicing vertically</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80</a:t>
            </a:fld>
            <a:endParaRPr lang="en-US"/>
          </a:p>
        </p:txBody>
      </p:sp>
      <p:pic>
        <p:nvPicPr>
          <p:cNvPr id="2" name="Picture 1" descr="The_Layers_of_Vertical_Slicing.png"/>
          <p:cNvPicPr>
            <a:picLocks noChangeAspect="1"/>
          </p:cNvPicPr>
          <p:nvPr/>
        </p:nvPicPr>
        <p:blipFill rotWithShape="1">
          <a:blip r:embed="rId2">
            <a:extLst>
              <a:ext uri="{28A0092B-C50C-407E-A947-70E740481C1C}">
                <a14:useLocalDpi xmlns:a14="http://schemas.microsoft.com/office/drawing/2010/main" val="0"/>
              </a:ext>
            </a:extLst>
          </a:blip>
          <a:srcRect t="16590" b="10822"/>
          <a:stretch/>
        </p:blipFill>
        <p:spPr>
          <a:xfrm>
            <a:off x="0" y="2286000"/>
            <a:ext cx="13004800" cy="6316133"/>
          </a:xfrm>
          <a:prstGeom prst="rect">
            <a:avLst/>
          </a:prstGeom>
        </p:spPr>
      </p:pic>
      <p:sp>
        <p:nvSpPr>
          <p:cNvPr id="21" name="Rectangle 20"/>
          <p:cNvSpPr/>
          <p:nvPr/>
        </p:nvSpPr>
        <p:spPr>
          <a:xfrm>
            <a:off x="0" y="9017913"/>
            <a:ext cx="2997200" cy="430887"/>
          </a:xfrm>
          <a:prstGeom prst="rect">
            <a:avLst/>
          </a:prstGeom>
        </p:spPr>
        <p:txBody>
          <a:bodyPr wrap="square">
            <a:spAutoFit/>
          </a:bodyPr>
          <a:lstStyle/>
          <a:p>
            <a:pPr algn="l"/>
            <a:r>
              <a:rPr lang="en-US" i="1" dirty="0" smtClean="0">
                <a:solidFill>
                  <a:schemeClr val="tx1">
                    <a:lumMod val="50000"/>
                  </a:schemeClr>
                </a:solidFill>
              </a:rPr>
              <a:t>Made by Ben Clay </a:t>
            </a:r>
            <a:endParaRPr lang="en-US" i="1" dirty="0"/>
          </a:p>
        </p:txBody>
      </p:sp>
    </p:spTree>
    <p:extLst>
      <p:ext uri="{BB962C8B-B14F-4D97-AF65-F5344CB8AC3E}">
        <p14:creationId xmlns:p14="http://schemas.microsoft.com/office/powerpoint/2010/main" val="48245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Slicing vertically</a:t>
            </a:r>
            <a:endParaRPr lang="en-US" dirty="0"/>
          </a:p>
        </p:txBody>
      </p:sp>
      <p:sp>
        <p:nvSpPr>
          <p:cNvPr id="3" name="Slide Number Placeholder 2"/>
          <p:cNvSpPr>
            <a:spLocks noGrp="1"/>
          </p:cNvSpPr>
          <p:nvPr>
            <p:ph type="sldNum" sz="quarter" idx="10"/>
          </p:nvPr>
        </p:nvSpPr>
        <p:spPr/>
        <p:txBody>
          <a:bodyPr/>
          <a:lstStyle/>
          <a:p>
            <a:pPr>
              <a:defRPr/>
            </a:pPr>
            <a:fld id="{1207B570-2DB6-8E40-97FD-627C94FD301C}" type="slidenum">
              <a:rPr lang="en-US" smtClean="0"/>
              <a:pPr>
                <a:defRPr/>
              </a:pPr>
              <a:t>81</a:t>
            </a:fld>
            <a:endParaRPr lang="en-US"/>
          </a:p>
        </p:txBody>
      </p:sp>
      <p:sp>
        <p:nvSpPr>
          <p:cNvPr id="21" name="Rectangle 20"/>
          <p:cNvSpPr/>
          <p:nvPr/>
        </p:nvSpPr>
        <p:spPr>
          <a:xfrm>
            <a:off x="0" y="9017913"/>
            <a:ext cx="2997200" cy="430887"/>
          </a:xfrm>
          <a:prstGeom prst="rect">
            <a:avLst/>
          </a:prstGeom>
        </p:spPr>
        <p:txBody>
          <a:bodyPr wrap="square">
            <a:spAutoFit/>
          </a:bodyPr>
          <a:lstStyle/>
          <a:p>
            <a:pPr algn="l"/>
            <a:r>
              <a:rPr lang="en-US" i="1" dirty="0" smtClean="0">
                <a:solidFill>
                  <a:schemeClr val="tx1">
                    <a:lumMod val="50000"/>
                  </a:schemeClr>
                </a:solidFill>
              </a:rPr>
              <a:t>Made by Ben Clay </a:t>
            </a:r>
            <a:endParaRPr lang="en-US" i="1" dirty="0"/>
          </a:p>
        </p:txBody>
      </p:sp>
      <p:pic>
        <p:nvPicPr>
          <p:cNvPr id="7" name="Picture 6" descr="Screen Shot 2014-04-08 at 10.48.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2315558"/>
            <a:ext cx="11303000" cy="6016519"/>
          </a:xfrm>
          <a:prstGeom prst="rect">
            <a:avLst/>
          </a:prstGeom>
        </p:spPr>
      </p:pic>
    </p:spTree>
    <p:extLst>
      <p:ext uri="{BB962C8B-B14F-4D97-AF65-F5344CB8AC3E}">
        <p14:creationId xmlns:p14="http://schemas.microsoft.com/office/powerpoint/2010/main" val="1828618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03-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Working with personas</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82</a:t>
            </a:fld>
            <a:endParaRPr lang="en-US"/>
          </a:p>
        </p:txBody>
      </p:sp>
    </p:spTree>
    <p:extLst>
      <p:ext uri="{BB962C8B-B14F-4D97-AF65-F5344CB8AC3E}">
        <p14:creationId xmlns:p14="http://schemas.microsoft.com/office/powerpoint/2010/main" val="8036386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83</a:t>
            </a:fld>
            <a:endParaRPr lang="en-US"/>
          </a:p>
        </p:txBody>
      </p:sp>
      <p:sp>
        <p:nvSpPr>
          <p:cNvPr id="4"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smtClean="0"/>
              <a:t>Concrete characterization of a user group</a:t>
            </a:r>
          </a:p>
          <a:p>
            <a:pPr marL="571500" indent="-571500">
              <a:spcBef>
                <a:spcPts val="0"/>
              </a:spcBef>
              <a:spcAft>
                <a:spcPts val="1200"/>
              </a:spcAft>
              <a:buClr>
                <a:srgbClr val="00AA5B"/>
              </a:buClr>
              <a:buSzPct val="100000"/>
              <a:buFont typeface="Lucida Grande"/>
              <a:buChar char="■"/>
            </a:pPr>
            <a:r>
              <a:rPr lang="en-US" sz="3600" dirty="0" smtClean="0"/>
              <a:t>Archetype </a:t>
            </a:r>
            <a:r>
              <a:rPr lang="en-US" sz="3600" dirty="0"/>
              <a:t>/ representation / profile</a:t>
            </a:r>
          </a:p>
          <a:p>
            <a:pPr marL="571500" indent="-571500">
              <a:spcBef>
                <a:spcPts val="0"/>
              </a:spcBef>
              <a:spcAft>
                <a:spcPts val="1200"/>
              </a:spcAft>
              <a:buClr>
                <a:srgbClr val="00AA5B"/>
              </a:buClr>
              <a:buSzPct val="100000"/>
              <a:buFont typeface="Lucida Grande"/>
              <a:buChar char="■"/>
            </a:pPr>
            <a:r>
              <a:rPr lang="en-US" sz="3600" dirty="0"/>
              <a:t>Description of end </a:t>
            </a:r>
            <a:r>
              <a:rPr lang="en-US" sz="3600" dirty="0" smtClean="0"/>
              <a:t>users based on research</a:t>
            </a:r>
            <a:endParaRPr lang="en-US" sz="3600" dirty="0"/>
          </a:p>
          <a:p>
            <a:pPr marL="571500" indent="-571500">
              <a:spcBef>
                <a:spcPts val="0"/>
              </a:spcBef>
              <a:spcAft>
                <a:spcPts val="1200"/>
              </a:spcAft>
              <a:buClr>
                <a:srgbClr val="00AA5B"/>
              </a:buClr>
              <a:buSzPct val="100000"/>
              <a:buFont typeface="Lucida Grande"/>
              <a:buChar char="■"/>
            </a:pPr>
            <a:r>
              <a:rPr lang="en-US" sz="3600" dirty="0"/>
              <a:t>Reference </a:t>
            </a:r>
            <a:r>
              <a:rPr lang="en-US" sz="3600" dirty="0" smtClean="0"/>
              <a:t>document</a:t>
            </a:r>
          </a:p>
          <a:p>
            <a:pPr marL="571500" indent="-571500">
              <a:spcBef>
                <a:spcPts val="0"/>
              </a:spcBef>
              <a:spcAft>
                <a:spcPts val="1200"/>
              </a:spcAft>
              <a:buClr>
                <a:srgbClr val="00AA5B"/>
              </a:buClr>
              <a:buSzPct val="100000"/>
              <a:buFont typeface="Lucida Grande"/>
              <a:buChar char="■"/>
            </a:pPr>
            <a:r>
              <a:rPr lang="en-US" sz="3600" dirty="0" smtClean="0"/>
              <a:t>It can be used a synthesis of different profiles</a:t>
            </a:r>
            <a:endParaRPr lang="en-US" sz="3600" dirty="0"/>
          </a:p>
        </p:txBody>
      </p:sp>
    </p:spTree>
    <p:extLst>
      <p:ext uri="{BB962C8B-B14F-4D97-AF65-F5344CB8AC3E}">
        <p14:creationId xmlns:p14="http://schemas.microsoft.com/office/powerpoint/2010/main" val="12918206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How to develop personas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84</a:t>
            </a:fld>
            <a:endParaRPr lang="en-US"/>
          </a:p>
        </p:txBody>
      </p:sp>
      <p:sp>
        <p:nvSpPr>
          <p:cNvPr id="4"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742950" indent="-742950">
              <a:spcBef>
                <a:spcPts val="0"/>
              </a:spcBef>
              <a:spcAft>
                <a:spcPts val="1200"/>
              </a:spcAft>
              <a:buClr>
                <a:srgbClr val="00AA5B"/>
              </a:buClr>
              <a:buSzPct val="100000"/>
              <a:buFont typeface="+mj-lt"/>
              <a:buAutoNum type="arabicPeriod"/>
            </a:pPr>
            <a:r>
              <a:rPr lang="en-US" sz="3600" dirty="0" smtClean="0"/>
              <a:t>Conduct research</a:t>
            </a:r>
          </a:p>
          <a:p>
            <a:pPr marL="742950" indent="-742950">
              <a:spcBef>
                <a:spcPts val="0"/>
              </a:spcBef>
              <a:spcAft>
                <a:spcPts val="1200"/>
              </a:spcAft>
              <a:buClr>
                <a:srgbClr val="00AA5B"/>
              </a:buClr>
              <a:buSzPct val="100000"/>
              <a:buFont typeface="+mj-lt"/>
              <a:buAutoNum type="arabicPeriod"/>
            </a:pPr>
            <a:r>
              <a:rPr lang="en-US" sz="3600" dirty="0"/>
              <a:t>Identify </a:t>
            </a:r>
            <a:r>
              <a:rPr lang="en-US" sz="3600" dirty="0" smtClean="0"/>
              <a:t>and cluster the behavioral variables</a:t>
            </a:r>
          </a:p>
          <a:p>
            <a:pPr marL="742950" indent="-742950">
              <a:spcBef>
                <a:spcPts val="0"/>
              </a:spcBef>
              <a:spcAft>
                <a:spcPts val="1200"/>
              </a:spcAft>
              <a:buClr>
                <a:srgbClr val="00AA5B"/>
              </a:buClr>
              <a:buSzPct val="100000"/>
              <a:buFont typeface="+mj-lt"/>
              <a:buAutoNum type="arabicPeriod"/>
            </a:pPr>
            <a:r>
              <a:rPr lang="en-US" sz="3600" dirty="0" smtClean="0"/>
              <a:t>Identify trends</a:t>
            </a:r>
          </a:p>
          <a:p>
            <a:pPr marL="742950" indent="-742950">
              <a:spcBef>
                <a:spcPts val="0"/>
              </a:spcBef>
              <a:spcAft>
                <a:spcPts val="1200"/>
              </a:spcAft>
              <a:buClr>
                <a:srgbClr val="00AA5B"/>
              </a:buClr>
              <a:buSzPct val="100000"/>
              <a:buFont typeface="+mj-lt"/>
              <a:buAutoNum type="arabicPeriod"/>
            </a:pPr>
            <a:r>
              <a:rPr lang="en-US" sz="3600" dirty="0"/>
              <a:t>Create a persona for each of the </a:t>
            </a:r>
            <a:r>
              <a:rPr lang="en-US" sz="3600" dirty="0" smtClean="0"/>
              <a:t>trends</a:t>
            </a:r>
          </a:p>
          <a:p>
            <a:pPr marL="742950" indent="-742950">
              <a:spcBef>
                <a:spcPts val="0"/>
              </a:spcBef>
              <a:spcAft>
                <a:spcPts val="1200"/>
              </a:spcAft>
              <a:buClr>
                <a:srgbClr val="00AA5B"/>
              </a:buClr>
              <a:buSzPct val="100000"/>
              <a:buFont typeface="+mj-lt"/>
              <a:buAutoNum type="arabicPeriod"/>
            </a:pPr>
            <a:r>
              <a:rPr lang="en-US" sz="3600" dirty="0"/>
              <a:t>Create scenarios and tell </a:t>
            </a:r>
            <a:r>
              <a:rPr lang="en-US" sz="3600" dirty="0" smtClean="0"/>
              <a:t>stories</a:t>
            </a:r>
          </a:p>
          <a:p>
            <a:pPr marL="742950" indent="-742950">
              <a:spcBef>
                <a:spcPts val="0"/>
              </a:spcBef>
              <a:spcAft>
                <a:spcPts val="1200"/>
              </a:spcAft>
              <a:buClr>
                <a:srgbClr val="00AA5B"/>
              </a:buClr>
              <a:buSzPct val="100000"/>
              <a:buFont typeface="+mj-lt"/>
              <a:buAutoNum type="arabicPeriod"/>
            </a:pPr>
            <a:r>
              <a:rPr lang="en-US" sz="3600" dirty="0" smtClean="0"/>
              <a:t>Create personas documentation</a:t>
            </a:r>
            <a:endParaRPr lang="en-US" sz="3600" dirty="0"/>
          </a:p>
        </p:txBody>
      </p:sp>
    </p:spTree>
    <p:extLst>
      <p:ext uri="{BB962C8B-B14F-4D97-AF65-F5344CB8AC3E}">
        <p14:creationId xmlns:p14="http://schemas.microsoft.com/office/powerpoint/2010/main" val="1979091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How to develop personas</a:t>
            </a:r>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85</a:t>
            </a:fld>
            <a:endParaRPr lang="en-US"/>
          </a:p>
        </p:txBody>
      </p:sp>
      <p:pic>
        <p:nvPicPr>
          <p:cNvPr id="5" name="Picture 4" descr="Glyph Inventory 1_person-8.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4513" y="2514600"/>
            <a:ext cx="1269187" cy="1269187"/>
          </a:xfrm>
          <a:prstGeom prst="rect">
            <a:avLst/>
          </a:prstGeom>
        </p:spPr>
      </p:pic>
      <p:pic>
        <p:nvPicPr>
          <p:cNvPr id="8" name="Picture 7"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588000" y="2514600"/>
            <a:ext cx="1269187" cy="1269187"/>
          </a:xfrm>
          <a:prstGeom prst="rect">
            <a:avLst/>
          </a:prstGeom>
        </p:spPr>
      </p:pic>
      <p:pic>
        <p:nvPicPr>
          <p:cNvPr id="11" name="Picture 10"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10414813" y="2540813"/>
            <a:ext cx="1269187" cy="1269187"/>
          </a:xfrm>
          <a:prstGeom prst="rect">
            <a:avLst/>
          </a:prstGeom>
        </p:spPr>
      </p:pic>
      <p:pic>
        <p:nvPicPr>
          <p:cNvPr id="13" name="Picture 12"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50200" y="4495800"/>
            <a:ext cx="1600200" cy="1600200"/>
          </a:xfrm>
          <a:prstGeom prst="rect">
            <a:avLst/>
          </a:prstGeom>
        </p:spPr>
      </p:pic>
      <p:pic>
        <p:nvPicPr>
          <p:cNvPr id="14" name="Picture 13"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4700" y="4495800"/>
            <a:ext cx="1600200" cy="1600200"/>
          </a:xfrm>
          <a:prstGeom prst="rect">
            <a:avLst/>
          </a:prstGeom>
        </p:spPr>
      </p:pic>
      <p:pic>
        <p:nvPicPr>
          <p:cNvPr id="15" name="Picture 14"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69500" y="4495800"/>
            <a:ext cx="1600200" cy="1600200"/>
          </a:xfrm>
          <a:prstGeom prst="rect">
            <a:avLst/>
          </a:prstGeom>
        </p:spPr>
      </p:pic>
      <p:pic>
        <p:nvPicPr>
          <p:cNvPr id="26" name="Picture 25" descr="Glyph Inventory 2_list.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3313" y="7620000"/>
            <a:ext cx="1269187" cy="1269187"/>
          </a:xfrm>
          <a:prstGeom prst="rect">
            <a:avLst/>
          </a:prstGeom>
        </p:spPr>
      </p:pic>
      <p:pic>
        <p:nvPicPr>
          <p:cNvPr id="27" name="Picture 26" descr="Glyph Inventory 2_badg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3313" y="6705600"/>
            <a:ext cx="1269187" cy="1269187"/>
          </a:xfrm>
          <a:prstGeom prst="rect">
            <a:avLst/>
          </a:prstGeom>
        </p:spPr>
      </p:pic>
      <p:sp>
        <p:nvSpPr>
          <p:cNvPr id="28" name="TextBox 241"/>
          <p:cNvSpPr txBox="1">
            <a:spLocks noChangeArrowheads="1"/>
          </p:cNvSpPr>
          <p:nvPr/>
        </p:nvSpPr>
        <p:spPr bwMode="auto">
          <a:xfrm>
            <a:off x="1435100" y="2963083"/>
            <a:ext cx="3810000" cy="5862116"/>
          </a:xfrm>
          <a:prstGeom prst="rect">
            <a:avLst/>
          </a:prstGeom>
          <a:noFill/>
          <a:ln w="9525">
            <a:noFill/>
            <a:miter lim="800000"/>
            <a:headEnd/>
            <a:tailEnd/>
          </a:ln>
        </p:spPr>
        <p:txBody>
          <a:bodyPr wrap="square" lIns="91439" tIns="45719" rIns="91439" bIns="45719">
            <a:spAutoFit/>
          </a:bodyPr>
          <a:lstStyle/>
          <a:p>
            <a:pPr algn="l">
              <a:buNone/>
            </a:pPr>
            <a:r>
              <a:rPr lang="en-US" sz="3200" b="1" dirty="0" smtClean="0"/>
              <a:t>Identify roles and goals</a:t>
            </a:r>
          </a:p>
          <a:p>
            <a:pPr algn="l">
              <a:buNone/>
            </a:pPr>
            <a:endParaRPr lang="en-US" sz="3200" b="1" dirty="0" smtClean="0"/>
          </a:p>
          <a:p>
            <a:pPr algn="l">
              <a:buNone/>
            </a:pPr>
            <a:endParaRPr lang="en-US" sz="3200" b="1" dirty="0"/>
          </a:p>
          <a:p>
            <a:pPr algn="l">
              <a:buNone/>
            </a:pPr>
            <a:r>
              <a:rPr lang="en-US" sz="3200" b="1" dirty="0" smtClean="0"/>
              <a:t>Distribute behaviorally distinct traits</a:t>
            </a:r>
          </a:p>
          <a:p>
            <a:pPr algn="l">
              <a:buNone/>
            </a:pPr>
            <a:endParaRPr lang="en-US" sz="3200" b="1" dirty="0" smtClean="0"/>
          </a:p>
          <a:p>
            <a:pPr algn="l">
              <a:buNone/>
            </a:pPr>
            <a:endParaRPr lang="en-US" sz="3200" b="1" dirty="0"/>
          </a:p>
          <a:p>
            <a:pPr algn="l">
              <a:buNone/>
            </a:pPr>
            <a:r>
              <a:rPr lang="en-US" sz="3200" b="1" dirty="0" smtClean="0"/>
              <a:t>Assign attributes and create the personas based on research</a:t>
            </a:r>
            <a:endParaRPr lang="en-US" sz="3200" b="1" dirty="0"/>
          </a:p>
        </p:txBody>
      </p:sp>
      <p:pic>
        <p:nvPicPr>
          <p:cNvPr id="30" name="Picture 29" descr="Glyph Inventory 2_list.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8813" y="7620000"/>
            <a:ext cx="1269187" cy="1269187"/>
          </a:xfrm>
          <a:prstGeom prst="rect">
            <a:avLst/>
          </a:prstGeom>
        </p:spPr>
      </p:pic>
      <p:pic>
        <p:nvPicPr>
          <p:cNvPr id="31" name="Picture 30" descr="Glyph Inventory 2_badg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8813" y="6705600"/>
            <a:ext cx="1269187" cy="1269187"/>
          </a:xfrm>
          <a:prstGeom prst="rect">
            <a:avLst/>
          </a:prstGeom>
        </p:spPr>
      </p:pic>
      <p:pic>
        <p:nvPicPr>
          <p:cNvPr id="32" name="Picture 31" descr="Glyph Inventory 2_list.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21900" y="7620000"/>
            <a:ext cx="1269187" cy="1269187"/>
          </a:xfrm>
          <a:prstGeom prst="rect">
            <a:avLst/>
          </a:prstGeom>
        </p:spPr>
      </p:pic>
      <p:pic>
        <p:nvPicPr>
          <p:cNvPr id="33" name="Picture 32" descr="Glyph Inventory 2_badg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21900" y="6705600"/>
            <a:ext cx="1269187" cy="1269187"/>
          </a:xfrm>
          <a:prstGeom prst="rect">
            <a:avLst/>
          </a:prstGeom>
        </p:spPr>
      </p:pic>
      <p:cxnSp>
        <p:nvCxnSpPr>
          <p:cNvPr id="42" name="Curved Connector 41"/>
          <p:cNvCxnSpPr>
            <a:stCxn id="5" idx="2"/>
            <a:endCxn id="14" idx="0"/>
          </p:cNvCxnSpPr>
          <p:nvPr/>
        </p:nvCxnSpPr>
        <p:spPr bwMode="auto">
          <a:xfrm rot="5400000">
            <a:off x="7295948" y="3142640"/>
            <a:ext cx="712013" cy="1994307"/>
          </a:xfrm>
          <a:prstGeom prst="curvedConnector3">
            <a:avLst>
              <a:gd name="adj1" fmla="val 50000"/>
            </a:avLst>
          </a:prstGeom>
          <a:solidFill>
            <a:srgbClr val="EEEEEE"/>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Curved Connector 43"/>
          <p:cNvCxnSpPr>
            <a:stCxn id="5" idx="2"/>
            <a:endCxn id="15" idx="0"/>
          </p:cNvCxnSpPr>
          <p:nvPr/>
        </p:nvCxnSpPr>
        <p:spPr bwMode="auto">
          <a:xfrm rot="16200000" flipH="1">
            <a:off x="9353347" y="3079546"/>
            <a:ext cx="712013" cy="2120493"/>
          </a:xfrm>
          <a:prstGeom prst="curvedConnector3">
            <a:avLst>
              <a:gd name="adj1" fmla="val 50000"/>
            </a:avLst>
          </a:prstGeom>
          <a:solidFill>
            <a:srgbClr val="EEEEEE"/>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Curved Connector 46"/>
          <p:cNvCxnSpPr>
            <a:stCxn id="5" idx="2"/>
            <a:endCxn id="13" idx="0"/>
          </p:cNvCxnSpPr>
          <p:nvPr/>
        </p:nvCxnSpPr>
        <p:spPr bwMode="auto">
          <a:xfrm rot="16200000" flipH="1">
            <a:off x="8343697" y="4089196"/>
            <a:ext cx="712013" cy="101193"/>
          </a:xfrm>
          <a:prstGeom prst="curvedConnector3">
            <a:avLst>
              <a:gd name="adj1" fmla="val 50000"/>
            </a:avLst>
          </a:prstGeom>
          <a:solidFill>
            <a:srgbClr val="EEEEEE"/>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1" name="Picture 50"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6388100" y="2540813"/>
            <a:ext cx="1269187" cy="1269187"/>
          </a:xfrm>
          <a:prstGeom prst="rect">
            <a:avLst/>
          </a:prstGeom>
        </p:spPr>
      </p:pic>
      <p:pic>
        <p:nvPicPr>
          <p:cNvPr id="52" name="Picture 51"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7200087" y="2514600"/>
            <a:ext cx="1269187" cy="1269187"/>
          </a:xfrm>
          <a:prstGeom prst="rect">
            <a:avLst/>
          </a:prstGeom>
        </p:spPr>
      </p:pic>
      <p:pic>
        <p:nvPicPr>
          <p:cNvPr id="53" name="Picture 52"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8776513" y="2514600"/>
            <a:ext cx="1269187" cy="1269187"/>
          </a:xfrm>
          <a:prstGeom prst="rect">
            <a:avLst/>
          </a:prstGeom>
        </p:spPr>
      </p:pic>
      <p:pic>
        <p:nvPicPr>
          <p:cNvPr id="54" name="Picture 53"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9576613" y="2540813"/>
            <a:ext cx="1269187" cy="1269187"/>
          </a:xfrm>
          <a:prstGeom prst="rect">
            <a:avLst/>
          </a:prstGeom>
        </p:spPr>
      </p:pic>
    </p:spTree>
    <p:extLst>
      <p:ext uri="{BB962C8B-B14F-4D97-AF65-F5344CB8AC3E}">
        <p14:creationId xmlns:p14="http://schemas.microsoft.com/office/powerpoint/2010/main" val="1765265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93702" y="1408854"/>
            <a:ext cx="3407737" cy="3684693"/>
          </a:xfrm>
          <a:prstGeom prst="rect">
            <a:avLst/>
          </a:prstGeom>
          <a:solidFill>
            <a:schemeClr val="bg1">
              <a:lumMod val="75000"/>
            </a:schemeClr>
          </a:solidFill>
          <a:ln>
            <a:solidFill>
              <a:srgbClr val="245BAF"/>
            </a:solidFill>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130046" tIns="65023" rIns="130046" bIns="65023"/>
          <a:lstStyle/>
          <a:p>
            <a:pPr>
              <a:spcBef>
                <a:spcPct val="20000"/>
              </a:spcBef>
              <a:defRPr/>
            </a:pPr>
            <a:endParaRPr lang="en-AU" sz="2800" dirty="0">
              <a:solidFill>
                <a:schemeClr val="bg1"/>
              </a:solidFill>
              <a:latin typeface="Arial Narrow" pitchFamily="34" charset="0"/>
            </a:endParaRPr>
          </a:p>
        </p:txBody>
      </p:sp>
      <p:sp>
        <p:nvSpPr>
          <p:cNvPr id="12" name="Shape 1038"/>
          <p:cNvSpPr>
            <a:spLocks/>
          </p:cNvSpPr>
          <p:nvPr/>
        </p:nvSpPr>
        <p:spPr bwMode="auto">
          <a:xfrm>
            <a:off x="1083733" y="1569157"/>
            <a:ext cx="2167467" cy="3517618"/>
          </a:xfrm>
          <a:custGeom>
            <a:avLst/>
            <a:gdLst>
              <a:gd name="T0" fmla="*/ 0 w 526"/>
              <a:gd name="T1" fmla="*/ 2265362 h 854"/>
              <a:gd name="T2" fmla="*/ 228147 w 526"/>
              <a:gd name="T3" fmla="*/ 1697695 h 854"/>
              <a:gd name="T4" fmla="*/ 185701 w 526"/>
              <a:gd name="T5" fmla="*/ 1697695 h 854"/>
              <a:gd name="T6" fmla="*/ 148561 w 526"/>
              <a:gd name="T7" fmla="*/ 1665864 h 854"/>
              <a:gd name="T8" fmla="*/ 90198 w 526"/>
              <a:gd name="T9" fmla="*/ 1604853 h 854"/>
              <a:gd name="T10" fmla="*/ 111421 w 526"/>
              <a:gd name="T11" fmla="*/ 1533231 h 854"/>
              <a:gd name="T12" fmla="*/ 140602 w 526"/>
              <a:gd name="T13" fmla="*/ 1493441 h 854"/>
              <a:gd name="T14" fmla="*/ 145908 w 526"/>
              <a:gd name="T15" fmla="*/ 1448346 h 854"/>
              <a:gd name="T16" fmla="*/ 129991 w 526"/>
              <a:gd name="T17" fmla="*/ 1397946 h 854"/>
              <a:gd name="T18" fmla="*/ 127338 w 526"/>
              <a:gd name="T19" fmla="*/ 1299798 h 854"/>
              <a:gd name="T20" fmla="*/ 132644 w 526"/>
              <a:gd name="T21" fmla="*/ 1228176 h 854"/>
              <a:gd name="T22" fmla="*/ 244065 w 526"/>
              <a:gd name="T23" fmla="*/ 888637 h 854"/>
              <a:gd name="T24" fmla="*/ 313039 w 526"/>
              <a:gd name="T25" fmla="*/ 838237 h 854"/>
              <a:gd name="T26" fmla="*/ 379361 w 526"/>
              <a:gd name="T27" fmla="*/ 801100 h 854"/>
              <a:gd name="T28" fmla="*/ 416502 w 526"/>
              <a:gd name="T29" fmla="*/ 681731 h 854"/>
              <a:gd name="T30" fmla="*/ 472212 w 526"/>
              <a:gd name="T31" fmla="*/ 575625 h 854"/>
              <a:gd name="T32" fmla="*/ 432419 w 526"/>
              <a:gd name="T33" fmla="*/ 482782 h 854"/>
              <a:gd name="T34" fmla="*/ 421807 w 526"/>
              <a:gd name="T35" fmla="*/ 424424 h 854"/>
              <a:gd name="T36" fmla="*/ 395279 w 526"/>
              <a:gd name="T37" fmla="*/ 376676 h 854"/>
              <a:gd name="T38" fmla="*/ 371403 w 526"/>
              <a:gd name="T39" fmla="*/ 196296 h 854"/>
              <a:gd name="T40" fmla="*/ 443030 w 526"/>
              <a:gd name="T41" fmla="*/ 58358 h 854"/>
              <a:gd name="T42" fmla="*/ 543840 w 526"/>
              <a:gd name="T43" fmla="*/ 7958 h 854"/>
              <a:gd name="T44" fmla="*/ 663219 w 526"/>
              <a:gd name="T45" fmla="*/ 2653 h 854"/>
              <a:gd name="T46" fmla="*/ 761376 w 526"/>
              <a:gd name="T47" fmla="*/ 53053 h 854"/>
              <a:gd name="T48" fmla="*/ 814433 w 526"/>
              <a:gd name="T49" fmla="*/ 153854 h 854"/>
              <a:gd name="T50" fmla="*/ 825045 w 526"/>
              <a:gd name="T51" fmla="*/ 236086 h 854"/>
              <a:gd name="T52" fmla="*/ 819739 w 526"/>
              <a:gd name="T53" fmla="*/ 291791 h 854"/>
              <a:gd name="T54" fmla="*/ 830350 w 526"/>
              <a:gd name="T55" fmla="*/ 307707 h 854"/>
              <a:gd name="T56" fmla="*/ 833003 w 526"/>
              <a:gd name="T57" fmla="*/ 389939 h 854"/>
              <a:gd name="T58" fmla="*/ 811780 w 526"/>
              <a:gd name="T59" fmla="*/ 448298 h 854"/>
              <a:gd name="T60" fmla="*/ 785251 w 526"/>
              <a:gd name="T61" fmla="*/ 466866 h 854"/>
              <a:gd name="T62" fmla="*/ 785251 w 526"/>
              <a:gd name="T63" fmla="*/ 501351 h 854"/>
              <a:gd name="T64" fmla="*/ 875449 w 526"/>
              <a:gd name="T65" fmla="*/ 583583 h 854"/>
              <a:gd name="T66" fmla="*/ 941771 w 526"/>
              <a:gd name="T67" fmla="*/ 684383 h 854"/>
              <a:gd name="T68" fmla="*/ 1061150 w 526"/>
              <a:gd name="T69" fmla="*/ 718868 h 854"/>
              <a:gd name="T70" fmla="*/ 1175224 w 526"/>
              <a:gd name="T71" fmla="*/ 779879 h 854"/>
              <a:gd name="T72" fmla="*/ 1238893 w 526"/>
              <a:gd name="T73" fmla="*/ 920469 h 854"/>
              <a:gd name="T74" fmla="*/ 1307868 w 526"/>
              <a:gd name="T75" fmla="*/ 1193692 h 854"/>
              <a:gd name="T76" fmla="*/ 1331744 w 526"/>
              <a:gd name="T77" fmla="*/ 1273271 h 854"/>
              <a:gd name="T78" fmla="*/ 1352967 w 526"/>
              <a:gd name="T79" fmla="*/ 1344893 h 854"/>
              <a:gd name="T80" fmla="*/ 1337049 w 526"/>
              <a:gd name="T81" fmla="*/ 1408557 h 854"/>
              <a:gd name="T82" fmla="*/ 1315826 w 526"/>
              <a:gd name="T83" fmla="*/ 1429778 h 854"/>
              <a:gd name="T84" fmla="*/ 1345008 w 526"/>
              <a:gd name="T85" fmla="*/ 1464262 h 854"/>
              <a:gd name="T86" fmla="*/ 1368884 w 526"/>
              <a:gd name="T87" fmla="*/ 1517315 h 854"/>
              <a:gd name="T88" fmla="*/ 1352967 w 526"/>
              <a:gd name="T89" fmla="*/ 1565063 h 854"/>
              <a:gd name="T90" fmla="*/ 1379496 w 526"/>
              <a:gd name="T91" fmla="*/ 1631379 h 854"/>
              <a:gd name="T92" fmla="*/ 1382149 w 526"/>
              <a:gd name="T93" fmla="*/ 1673822 h 854"/>
              <a:gd name="T94" fmla="*/ 1352967 w 526"/>
              <a:gd name="T95" fmla="*/ 1721569 h 854"/>
              <a:gd name="T96" fmla="*/ 1387454 w 526"/>
              <a:gd name="T97" fmla="*/ 1795843 h 854"/>
              <a:gd name="T98" fmla="*/ 1315826 w 526"/>
              <a:gd name="T99" fmla="*/ 1875423 h 854"/>
              <a:gd name="T100" fmla="*/ 1302562 w 526"/>
              <a:gd name="T101" fmla="*/ 1838286 h 854"/>
              <a:gd name="T102" fmla="*/ 1265422 w 526"/>
              <a:gd name="T103" fmla="*/ 1859507 h 854"/>
              <a:gd name="T104" fmla="*/ 1238893 w 526"/>
              <a:gd name="T105" fmla="*/ 1856854 h 854"/>
              <a:gd name="T106" fmla="*/ 1222976 w 526"/>
              <a:gd name="T107" fmla="*/ 1899297 h 854"/>
              <a:gd name="T108" fmla="*/ 1212364 w 526"/>
              <a:gd name="T109" fmla="*/ 1933781 h 854"/>
              <a:gd name="T110" fmla="*/ 1185836 w 526"/>
              <a:gd name="T111" fmla="*/ 1960307 h 854"/>
              <a:gd name="T112" fmla="*/ 1212364 w 526"/>
              <a:gd name="T113" fmla="*/ 2260057 h 854"/>
              <a:gd name="T114" fmla="*/ 0 w 526"/>
              <a:gd name="T115" fmla="*/ 2265362 h 8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6"/>
              <a:gd name="T175" fmla="*/ 0 h 854"/>
              <a:gd name="T176" fmla="*/ 526 w 526"/>
              <a:gd name="T177" fmla="*/ 854 h 8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6" h="854">
                <a:moveTo>
                  <a:pt x="0" y="854"/>
                </a:moveTo>
                <a:cubicBezTo>
                  <a:pt x="86" y="640"/>
                  <a:pt x="86" y="640"/>
                  <a:pt x="86" y="640"/>
                </a:cubicBezTo>
                <a:cubicBezTo>
                  <a:pt x="70" y="640"/>
                  <a:pt x="70" y="640"/>
                  <a:pt x="70" y="640"/>
                </a:cubicBezTo>
                <a:cubicBezTo>
                  <a:pt x="70" y="640"/>
                  <a:pt x="61" y="630"/>
                  <a:pt x="56" y="628"/>
                </a:cubicBezTo>
                <a:cubicBezTo>
                  <a:pt x="51" y="626"/>
                  <a:pt x="35" y="615"/>
                  <a:pt x="34" y="605"/>
                </a:cubicBezTo>
                <a:cubicBezTo>
                  <a:pt x="32" y="596"/>
                  <a:pt x="39" y="582"/>
                  <a:pt x="42" y="578"/>
                </a:cubicBezTo>
                <a:cubicBezTo>
                  <a:pt x="44" y="575"/>
                  <a:pt x="53" y="563"/>
                  <a:pt x="53" y="563"/>
                </a:cubicBezTo>
                <a:cubicBezTo>
                  <a:pt x="55" y="546"/>
                  <a:pt x="55" y="546"/>
                  <a:pt x="55" y="546"/>
                </a:cubicBezTo>
                <a:cubicBezTo>
                  <a:pt x="55" y="546"/>
                  <a:pt x="49" y="531"/>
                  <a:pt x="49" y="527"/>
                </a:cubicBezTo>
                <a:cubicBezTo>
                  <a:pt x="49" y="524"/>
                  <a:pt x="48" y="490"/>
                  <a:pt x="48" y="490"/>
                </a:cubicBezTo>
                <a:cubicBezTo>
                  <a:pt x="48" y="490"/>
                  <a:pt x="49" y="467"/>
                  <a:pt x="50" y="463"/>
                </a:cubicBezTo>
                <a:cubicBezTo>
                  <a:pt x="51" y="460"/>
                  <a:pt x="88" y="339"/>
                  <a:pt x="92" y="335"/>
                </a:cubicBezTo>
                <a:cubicBezTo>
                  <a:pt x="95" y="332"/>
                  <a:pt x="118" y="316"/>
                  <a:pt x="118" y="316"/>
                </a:cubicBezTo>
                <a:cubicBezTo>
                  <a:pt x="143" y="302"/>
                  <a:pt x="143" y="302"/>
                  <a:pt x="143" y="302"/>
                </a:cubicBezTo>
                <a:cubicBezTo>
                  <a:pt x="143" y="302"/>
                  <a:pt x="150" y="270"/>
                  <a:pt x="157" y="257"/>
                </a:cubicBezTo>
                <a:cubicBezTo>
                  <a:pt x="164" y="244"/>
                  <a:pt x="178" y="217"/>
                  <a:pt x="178" y="217"/>
                </a:cubicBezTo>
                <a:cubicBezTo>
                  <a:pt x="178" y="217"/>
                  <a:pt x="164" y="186"/>
                  <a:pt x="163" y="182"/>
                </a:cubicBezTo>
                <a:cubicBezTo>
                  <a:pt x="162" y="179"/>
                  <a:pt x="159" y="160"/>
                  <a:pt x="159" y="160"/>
                </a:cubicBezTo>
                <a:cubicBezTo>
                  <a:pt x="159" y="160"/>
                  <a:pt x="150" y="147"/>
                  <a:pt x="149" y="142"/>
                </a:cubicBezTo>
                <a:cubicBezTo>
                  <a:pt x="147" y="137"/>
                  <a:pt x="137" y="103"/>
                  <a:pt x="140" y="74"/>
                </a:cubicBezTo>
                <a:cubicBezTo>
                  <a:pt x="144" y="46"/>
                  <a:pt x="162" y="28"/>
                  <a:pt x="167" y="22"/>
                </a:cubicBezTo>
                <a:cubicBezTo>
                  <a:pt x="173" y="16"/>
                  <a:pt x="199" y="6"/>
                  <a:pt x="205" y="3"/>
                </a:cubicBezTo>
                <a:cubicBezTo>
                  <a:pt x="211" y="1"/>
                  <a:pt x="236" y="0"/>
                  <a:pt x="250" y="1"/>
                </a:cubicBezTo>
                <a:cubicBezTo>
                  <a:pt x="265" y="2"/>
                  <a:pt x="282" y="14"/>
                  <a:pt x="287" y="20"/>
                </a:cubicBezTo>
                <a:cubicBezTo>
                  <a:pt x="292" y="26"/>
                  <a:pt x="306" y="48"/>
                  <a:pt x="307" y="58"/>
                </a:cubicBezTo>
                <a:cubicBezTo>
                  <a:pt x="309" y="67"/>
                  <a:pt x="311" y="83"/>
                  <a:pt x="311" y="89"/>
                </a:cubicBezTo>
                <a:cubicBezTo>
                  <a:pt x="311" y="94"/>
                  <a:pt x="309" y="110"/>
                  <a:pt x="309" y="110"/>
                </a:cubicBezTo>
                <a:cubicBezTo>
                  <a:pt x="309" y="110"/>
                  <a:pt x="311" y="111"/>
                  <a:pt x="313" y="116"/>
                </a:cubicBezTo>
                <a:cubicBezTo>
                  <a:pt x="316" y="121"/>
                  <a:pt x="317" y="138"/>
                  <a:pt x="314" y="147"/>
                </a:cubicBezTo>
                <a:cubicBezTo>
                  <a:pt x="314" y="147"/>
                  <a:pt x="312" y="161"/>
                  <a:pt x="306" y="169"/>
                </a:cubicBezTo>
                <a:cubicBezTo>
                  <a:pt x="303" y="174"/>
                  <a:pt x="296" y="175"/>
                  <a:pt x="296" y="176"/>
                </a:cubicBezTo>
                <a:cubicBezTo>
                  <a:pt x="293" y="181"/>
                  <a:pt x="296" y="189"/>
                  <a:pt x="296" y="189"/>
                </a:cubicBezTo>
                <a:cubicBezTo>
                  <a:pt x="296" y="189"/>
                  <a:pt x="324" y="208"/>
                  <a:pt x="330" y="220"/>
                </a:cubicBezTo>
                <a:cubicBezTo>
                  <a:pt x="336" y="232"/>
                  <a:pt x="355" y="258"/>
                  <a:pt x="355" y="258"/>
                </a:cubicBezTo>
                <a:cubicBezTo>
                  <a:pt x="355" y="258"/>
                  <a:pt x="386" y="266"/>
                  <a:pt x="400" y="271"/>
                </a:cubicBezTo>
                <a:cubicBezTo>
                  <a:pt x="414" y="276"/>
                  <a:pt x="439" y="289"/>
                  <a:pt x="443" y="294"/>
                </a:cubicBezTo>
                <a:cubicBezTo>
                  <a:pt x="446" y="298"/>
                  <a:pt x="465" y="342"/>
                  <a:pt x="467" y="347"/>
                </a:cubicBezTo>
                <a:cubicBezTo>
                  <a:pt x="470" y="352"/>
                  <a:pt x="491" y="441"/>
                  <a:pt x="493" y="450"/>
                </a:cubicBezTo>
                <a:cubicBezTo>
                  <a:pt x="496" y="460"/>
                  <a:pt x="498" y="476"/>
                  <a:pt x="502" y="480"/>
                </a:cubicBezTo>
                <a:cubicBezTo>
                  <a:pt x="505" y="483"/>
                  <a:pt x="510" y="499"/>
                  <a:pt x="510" y="507"/>
                </a:cubicBezTo>
                <a:cubicBezTo>
                  <a:pt x="510" y="515"/>
                  <a:pt x="508" y="531"/>
                  <a:pt x="504" y="531"/>
                </a:cubicBezTo>
                <a:cubicBezTo>
                  <a:pt x="501" y="531"/>
                  <a:pt x="496" y="539"/>
                  <a:pt x="496" y="539"/>
                </a:cubicBezTo>
                <a:cubicBezTo>
                  <a:pt x="496" y="539"/>
                  <a:pt x="505" y="545"/>
                  <a:pt x="507" y="552"/>
                </a:cubicBezTo>
                <a:cubicBezTo>
                  <a:pt x="508" y="559"/>
                  <a:pt x="517" y="564"/>
                  <a:pt x="516" y="572"/>
                </a:cubicBezTo>
                <a:cubicBezTo>
                  <a:pt x="515" y="580"/>
                  <a:pt x="510" y="590"/>
                  <a:pt x="510" y="590"/>
                </a:cubicBezTo>
                <a:cubicBezTo>
                  <a:pt x="510" y="590"/>
                  <a:pt x="520" y="604"/>
                  <a:pt x="520" y="615"/>
                </a:cubicBezTo>
                <a:cubicBezTo>
                  <a:pt x="520" y="626"/>
                  <a:pt x="526" y="623"/>
                  <a:pt x="521" y="631"/>
                </a:cubicBezTo>
                <a:cubicBezTo>
                  <a:pt x="516" y="640"/>
                  <a:pt x="510" y="649"/>
                  <a:pt x="510" y="649"/>
                </a:cubicBezTo>
                <a:cubicBezTo>
                  <a:pt x="523" y="677"/>
                  <a:pt x="523" y="677"/>
                  <a:pt x="523" y="677"/>
                </a:cubicBezTo>
                <a:cubicBezTo>
                  <a:pt x="496" y="707"/>
                  <a:pt x="496" y="707"/>
                  <a:pt x="496" y="707"/>
                </a:cubicBezTo>
                <a:cubicBezTo>
                  <a:pt x="491" y="693"/>
                  <a:pt x="491" y="693"/>
                  <a:pt x="491" y="693"/>
                </a:cubicBezTo>
                <a:cubicBezTo>
                  <a:pt x="477" y="701"/>
                  <a:pt x="477" y="701"/>
                  <a:pt x="477" y="701"/>
                </a:cubicBezTo>
                <a:cubicBezTo>
                  <a:pt x="467" y="700"/>
                  <a:pt x="467" y="700"/>
                  <a:pt x="467" y="700"/>
                </a:cubicBezTo>
                <a:cubicBezTo>
                  <a:pt x="461" y="716"/>
                  <a:pt x="461" y="716"/>
                  <a:pt x="461" y="716"/>
                </a:cubicBezTo>
                <a:cubicBezTo>
                  <a:pt x="461" y="716"/>
                  <a:pt x="459" y="723"/>
                  <a:pt x="457" y="729"/>
                </a:cubicBezTo>
                <a:cubicBezTo>
                  <a:pt x="454" y="735"/>
                  <a:pt x="447" y="739"/>
                  <a:pt x="447" y="739"/>
                </a:cubicBezTo>
                <a:cubicBezTo>
                  <a:pt x="457" y="852"/>
                  <a:pt x="457" y="852"/>
                  <a:pt x="457" y="852"/>
                </a:cubicBezTo>
                <a:lnTo>
                  <a:pt x="0" y="854"/>
                </a:lnTo>
                <a:close/>
              </a:path>
            </a:pathLst>
          </a:custGeom>
          <a:solidFill>
            <a:srgbClr val="660066"/>
          </a:solidFill>
          <a:ln w="9">
            <a:solidFill>
              <a:schemeClr val="accent4">
                <a:lumMod val="50000"/>
              </a:schemeClr>
            </a:solidFill>
            <a:miter lim="800000"/>
            <a:headEnd/>
            <a:tailEnd/>
          </a:ln>
        </p:spPr>
        <p:txBody>
          <a:bodyPr lIns="130046" tIns="65023" rIns="130046" bIns="65023"/>
          <a:lstStyle/>
          <a:p>
            <a:pPr>
              <a:defRPr/>
            </a:pPr>
            <a:endParaRPr lang="en-US" dirty="0">
              <a:latin typeface="Calibri" charset="0"/>
              <a:ea typeface="+mn-ea"/>
              <a:cs typeface="+mn-cs"/>
            </a:endParaRPr>
          </a:p>
        </p:txBody>
      </p:sp>
      <p:sp>
        <p:nvSpPr>
          <p:cNvPr id="13" name="TextBox 12"/>
          <p:cNvSpPr txBox="1"/>
          <p:nvPr/>
        </p:nvSpPr>
        <p:spPr>
          <a:xfrm>
            <a:off x="325120" y="6719147"/>
            <a:ext cx="3901440" cy="2254718"/>
          </a:xfrm>
          <a:prstGeom prst="rect">
            <a:avLst/>
          </a:prstGeom>
          <a:noFill/>
        </p:spPr>
        <p:txBody>
          <a:bodyPr lIns="130046" tIns="65023" rIns="130046" bIns="65023">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US" sz="1700" b="0">
                <a:solidFill>
                  <a:srgbClr val="595959"/>
                </a:solidFill>
                <a:latin typeface="Arial Narrow" charset="0"/>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eaLnBrk="1" hangingPunct="1"/>
            <a:endParaRPr lang="en-US" sz="1700" b="0">
              <a:solidFill>
                <a:srgbClr val="595959"/>
              </a:solidFill>
              <a:latin typeface="Arial Narrow" charset="0"/>
            </a:endParaRPr>
          </a:p>
        </p:txBody>
      </p:sp>
      <p:sp>
        <p:nvSpPr>
          <p:cNvPr id="14" name="Content Placeholder 1"/>
          <p:cNvSpPr txBox="1">
            <a:spLocks/>
          </p:cNvSpPr>
          <p:nvPr/>
        </p:nvSpPr>
        <p:spPr>
          <a:xfrm>
            <a:off x="4768427" y="2492587"/>
            <a:ext cx="4118187" cy="5852160"/>
          </a:xfrm>
          <a:prstGeom prst="rect">
            <a:avLst/>
          </a:prstGeom>
        </p:spPr>
        <p:txBody>
          <a:bodyPr lIns="130046" tIns="65023" rIns="130046" bIns="65023"/>
          <a:lstStyle>
            <a:lvl1pPr marL="342900" indent="-342900"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algn="l">
              <a:spcBef>
                <a:spcPct val="50000"/>
              </a:spcBef>
              <a:buClr>
                <a:srgbClr val="0070C0"/>
              </a:buClr>
              <a:buFont typeface="Wingdings" charset="0"/>
              <a:buNone/>
            </a:pPr>
            <a:r>
              <a:rPr lang="en-US" sz="2000" dirty="0">
                <a:solidFill>
                  <a:srgbClr val="595959"/>
                </a:solidFill>
                <a:latin typeface="Arial Narrow" charset="0"/>
              </a:rPr>
              <a:t>Motivations</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pPr>
            <a:r>
              <a:rPr lang="en-US" sz="2000" dirty="0">
                <a:solidFill>
                  <a:srgbClr val="595959"/>
                </a:solidFill>
                <a:latin typeface="Arial Narrow" charset="0"/>
              </a:rPr>
              <a:t>Goals</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pPr>
            <a:r>
              <a:rPr lang="en-US" sz="2000" dirty="0">
                <a:solidFill>
                  <a:srgbClr val="595959"/>
                </a:solidFill>
                <a:latin typeface="Arial Narrow" charset="0"/>
              </a:rPr>
              <a:t>Pain points</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endParaRPr lang="en-US" sz="1700" b="0" dirty="0" smtClean="0">
              <a:solidFill>
                <a:srgbClr val="595959"/>
              </a:solidFill>
              <a:latin typeface="Arial Narrow" charset="0"/>
            </a:endParaRPr>
          </a:p>
          <a:p>
            <a:pPr algn="l">
              <a:spcBef>
                <a:spcPts val="462"/>
              </a:spcBef>
              <a:buClr>
                <a:srgbClr val="0070C0"/>
              </a:buClr>
            </a:pPr>
            <a:r>
              <a:rPr lang="en-US" sz="2000" dirty="0" smtClean="0">
                <a:solidFill>
                  <a:srgbClr val="595959"/>
                </a:solidFill>
                <a:latin typeface="Arial Narrow" charset="0"/>
              </a:rPr>
              <a:t>Common profiles</a:t>
            </a:r>
            <a:endParaRPr lang="en-US" sz="2000" dirty="0">
              <a:solidFill>
                <a:srgbClr val="595959"/>
              </a:solidFill>
              <a:latin typeface="Arial Narrow" charset="0"/>
            </a:endParaRP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ct val="50000"/>
              </a:spcBef>
              <a:buClr>
                <a:srgbClr val="0070C0"/>
              </a:buClr>
              <a:buFont typeface="Wingdings" charset="0"/>
              <a:buNone/>
            </a:pPr>
            <a:endParaRPr lang="en-US" sz="1700" b="0" dirty="0">
              <a:solidFill>
                <a:srgbClr val="595959"/>
              </a:solidFill>
              <a:latin typeface="Arial Narrow" charset="0"/>
            </a:endParaRPr>
          </a:p>
          <a:p>
            <a:pPr algn="l">
              <a:spcBef>
                <a:spcPct val="50000"/>
              </a:spcBef>
              <a:buClr>
                <a:srgbClr val="0070C0"/>
              </a:buClr>
              <a:buFont typeface="Wingdings" charset="0"/>
              <a:buNone/>
            </a:pPr>
            <a:endParaRPr lang="en-US" sz="1700" b="0" dirty="0">
              <a:solidFill>
                <a:srgbClr val="595959"/>
              </a:solidFill>
              <a:latin typeface="Arial Narrow" charset="0"/>
            </a:endParaRPr>
          </a:p>
        </p:txBody>
      </p:sp>
      <p:sp>
        <p:nvSpPr>
          <p:cNvPr id="15" name="TextBox 14"/>
          <p:cNvSpPr txBox="1"/>
          <p:nvPr/>
        </p:nvSpPr>
        <p:spPr>
          <a:xfrm>
            <a:off x="4768427" y="1239522"/>
            <a:ext cx="4443307" cy="1411410"/>
          </a:xfrm>
          <a:prstGeom prst="rect">
            <a:avLst/>
          </a:prstGeom>
          <a:noFill/>
        </p:spPr>
        <p:txBody>
          <a:bodyPr lIns="130046" tIns="65023" rIns="130046" bIns="65023">
            <a:spAutoFit/>
          </a:bodyPr>
          <a:lstStyle>
            <a:lvl1pPr eaLnBrk="0" hangingPunct="0">
              <a:tabLst>
                <a:tab pos="719138" algn="l"/>
              </a:tabLst>
              <a:defRPr sz="2200" b="1">
                <a:solidFill>
                  <a:srgbClr val="262626"/>
                </a:solidFill>
                <a:latin typeface="Trebuchet MS" charset="0"/>
                <a:ea typeface="ＭＳ Ｐゴシック" charset="0"/>
                <a:cs typeface="ＭＳ Ｐゴシック" charset="0"/>
              </a:defRPr>
            </a:lvl1pPr>
            <a:lvl2pPr marL="37931725" indent="-37474525" eaLnBrk="0" hangingPunct="0">
              <a:tabLst>
                <a:tab pos="719138" algn="l"/>
              </a:tabLst>
              <a:defRPr sz="2200" b="1">
                <a:solidFill>
                  <a:srgbClr val="262626"/>
                </a:solidFill>
                <a:latin typeface="Trebuchet MS" charset="0"/>
                <a:ea typeface="ＭＳ Ｐゴシック" charset="0"/>
              </a:defRPr>
            </a:lvl2pPr>
            <a:lvl3pPr eaLnBrk="0" hangingPunct="0">
              <a:tabLst>
                <a:tab pos="719138" algn="l"/>
              </a:tabLst>
              <a:defRPr sz="2200" b="1">
                <a:solidFill>
                  <a:srgbClr val="262626"/>
                </a:solidFill>
                <a:latin typeface="Trebuchet MS" charset="0"/>
                <a:ea typeface="ＭＳ Ｐゴシック" charset="0"/>
              </a:defRPr>
            </a:lvl3pPr>
            <a:lvl4pPr eaLnBrk="0" hangingPunct="0">
              <a:tabLst>
                <a:tab pos="719138" algn="l"/>
              </a:tabLst>
              <a:defRPr sz="2200" b="1">
                <a:solidFill>
                  <a:srgbClr val="262626"/>
                </a:solidFill>
                <a:latin typeface="Trebuchet MS" charset="0"/>
                <a:ea typeface="ＭＳ Ｐゴシック" charset="0"/>
              </a:defRPr>
            </a:lvl4pPr>
            <a:lvl5pPr eaLnBrk="0" hangingPunct="0">
              <a:tabLst>
                <a:tab pos="719138" algn="l"/>
              </a:tabLst>
              <a:defRPr sz="2200" b="1">
                <a:solidFill>
                  <a:srgbClr val="262626"/>
                </a:solidFill>
                <a:latin typeface="Trebuchet MS" charset="0"/>
                <a:ea typeface="ＭＳ Ｐゴシック" charset="0"/>
              </a:defRPr>
            </a:lvl5pPr>
            <a:lvl6pPr marL="4572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6pPr>
            <a:lvl7pPr marL="9144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7pPr>
            <a:lvl8pPr marL="13716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8pPr>
            <a:lvl9pPr marL="18288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9pPr>
          </a:lstStyle>
          <a:p>
            <a:pPr algn="l" eaLnBrk="1" hangingPunct="1"/>
            <a:r>
              <a:rPr lang="en-AU" sz="2300" dirty="0">
                <a:solidFill>
                  <a:srgbClr val="595959"/>
                </a:solidFill>
                <a:latin typeface="Arial Narrow" charset="0"/>
              </a:rPr>
              <a:t>Name</a:t>
            </a:r>
            <a:r>
              <a:rPr lang="en-AU" sz="2300" b="0" dirty="0">
                <a:solidFill>
                  <a:srgbClr val="595959"/>
                </a:solidFill>
                <a:latin typeface="Arial Narrow" charset="0"/>
              </a:rPr>
              <a:t>	&lt;name&gt;</a:t>
            </a:r>
          </a:p>
          <a:p>
            <a:pPr algn="l" eaLnBrk="1" hangingPunct="1"/>
            <a:r>
              <a:rPr lang="en-AU" sz="2300" dirty="0">
                <a:solidFill>
                  <a:srgbClr val="595959"/>
                </a:solidFill>
                <a:latin typeface="Arial Narrow" charset="0"/>
              </a:rPr>
              <a:t>Type</a:t>
            </a:r>
            <a:r>
              <a:rPr lang="en-AU" sz="2300" b="0" dirty="0">
                <a:solidFill>
                  <a:srgbClr val="595959"/>
                </a:solidFill>
                <a:latin typeface="Arial Narrow" charset="0"/>
              </a:rPr>
              <a:t>	&lt;type&gt;</a:t>
            </a:r>
          </a:p>
          <a:p>
            <a:pPr algn="l" eaLnBrk="1" hangingPunct="1"/>
            <a:r>
              <a:rPr lang="en-AU" sz="2300" dirty="0">
                <a:solidFill>
                  <a:srgbClr val="595959"/>
                </a:solidFill>
                <a:latin typeface="Arial Narrow" charset="0"/>
              </a:rPr>
              <a:t>Role</a:t>
            </a:r>
            <a:r>
              <a:rPr lang="en-AU" sz="2300" b="0" dirty="0">
                <a:solidFill>
                  <a:srgbClr val="595959"/>
                </a:solidFill>
                <a:latin typeface="Arial Narrow" charset="0"/>
              </a:rPr>
              <a:t>	&lt;role&gt;</a:t>
            </a:r>
          </a:p>
          <a:p>
            <a:pPr algn="l" eaLnBrk="1" hangingPunct="1"/>
            <a:endParaRPr lang="en-US" sz="2300" b="0" dirty="0">
              <a:solidFill>
                <a:srgbClr val="595959"/>
              </a:solidFill>
              <a:latin typeface="Arial Narrow" charset="0"/>
            </a:endParaRPr>
          </a:p>
        </p:txBody>
      </p:sp>
      <p:sp>
        <p:nvSpPr>
          <p:cNvPr id="16" name="TextBox 15"/>
          <p:cNvSpPr txBox="1"/>
          <p:nvPr/>
        </p:nvSpPr>
        <p:spPr>
          <a:xfrm>
            <a:off x="325120" y="5161281"/>
            <a:ext cx="3901440" cy="1689691"/>
          </a:xfrm>
          <a:prstGeom prst="rect">
            <a:avLst/>
          </a:prstGeom>
          <a:noFill/>
        </p:spPr>
        <p:txBody>
          <a:bodyPr lIns="130046" tIns="65023" rIns="130046" bIns="65023">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US" sz="2800" i="1">
                <a:solidFill>
                  <a:srgbClr val="595959"/>
                </a:solidFill>
                <a:latin typeface="Arial Narrow" charset="0"/>
              </a:rPr>
              <a:t>“</a:t>
            </a:r>
            <a:r>
              <a:rPr lang="en-US" sz="2800" b="0" i="1">
                <a:solidFill>
                  <a:srgbClr val="595959"/>
                </a:solidFill>
                <a:latin typeface="Arial Narrow" charset="0"/>
              </a:rPr>
              <a:t>Insert quote that characterises this persona in one sentence.</a:t>
            </a:r>
            <a:r>
              <a:rPr lang="en-US" sz="2800" i="1">
                <a:solidFill>
                  <a:srgbClr val="595959"/>
                </a:solidFill>
                <a:latin typeface="Arial Narrow" charset="0"/>
              </a:rPr>
              <a:t>” </a:t>
            </a:r>
          </a:p>
          <a:p>
            <a:pPr eaLnBrk="1" hangingPunct="1"/>
            <a:endParaRPr lang="en-US" sz="2800" b="0" i="1">
              <a:solidFill>
                <a:srgbClr val="595959"/>
              </a:solidFill>
              <a:latin typeface="Arial Narrow" charset="0"/>
            </a:endParaRPr>
          </a:p>
        </p:txBody>
      </p:sp>
      <p:sp>
        <p:nvSpPr>
          <p:cNvPr id="17" name="TextBox 16"/>
          <p:cNvSpPr txBox="1"/>
          <p:nvPr/>
        </p:nvSpPr>
        <p:spPr>
          <a:xfrm>
            <a:off x="9213992" y="1237263"/>
            <a:ext cx="3142827" cy="648124"/>
          </a:xfrm>
          <a:prstGeom prst="rect">
            <a:avLst/>
          </a:prstGeom>
          <a:noFill/>
        </p:spPr>
        <p:txBody>
          <a:bodyPr lIns="130046" tIns="65023" rIns="130046" bIns="65023">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AU" sz="2000">
                <a:solidFill>
                  <a:srgbClr val="595959"/>
                </a:solidFill>
                <a:latin typeface="Arial Narrow" charset="0"/>
              </a:rPr>
              <a:t>Behaviours</a:t>
            </a:r>
          </a:p>
          <a:p>
            <a:pPr eaLnBrk="1" hangingPunct="1"/>
            <a:endParaRPr lang="en-US" sz="1700" b="0">
              <a:solidFill>
                <a:srgbClr val="595959"/>
              </a:solidFill>
              <a:latin typeface="Arial Narrow" charset="0"/>
            </a:endParaRPr>
          </a:p>
        </p:txBody>
      </p:sp>
      <p:grpSp>
        <p:nvGrpSpPr>
          <p:cNvPr id="6155" name="Group 25"/>
          <p:cNvGrpSpPr>
            <a:grpSpLocks/>
          </p:cNvGrpSpPr>
          <p:nvPr/>
        </p:nvGrpSpPr>
        <p:grpSpPr bwMode="auto">
          <a:xfrm>
            <a:off x="9211734" y="1770098"/>
            <a:ext cx="3348285" cy="818722"/>
            <a:chOff x="228600" y="4064001"/>
            <a:chExt cx="2353735" cy="575624"/>
          </a:xfrm>
        </p:grpSpPr>
        <p:grpSp>
          <p:nvGrpSpPr>
            <p:cNvPr id="6214" name="Group 20"/>
            <p:cNvGrpSpPr>
              <a:grpSpLocks/>
            </p:cNvGrpSpPr>
            <p:nvPr/>
          </p:nvGrpSpPr>
          <p:grpSpPr bwMode="auto">
            <a:xfrm>
              <a:off x="347636" y="4343382"/>
              <a:ext cx="2134709" cy="152389"/>
              <a:chOff x="457701" y="4267182"/>
              <a:chExt cx="2134709" cy="152389"/>
            </a:xfrm>
          </p:grpSpPr>
          <p:cxnSp>
            <p:nvCxnSpPr>
              <p:cNvPr id="24" name="Straight Connector 23"/>
              <p:cNvCxnSpPr/>
              <p:nvPr/>
            </p:nvCxnSpPr>
            <p:spPr bwMode="auto">
              <a:xfrm>
                <a:off x="457701" y="4343377"/>
                <a:ext cx="2133121" cy="1588"/>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bwMode="auto">
              <a:xfrm rot="5400000" flipH="1" flipV="1">
                <a:off x="382300" y="4342583"/>
                <a:ext cx="152389"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bwMode="auto">
              <a:xfrm rot="5400000" flipH="1" flipV="1">
                <a:off x="2515422" y="4342583"/>
                <a:ext cx="152389"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0" name="TextBox 19"/>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21" name="TextBox 20"/>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22" name="TextBox 21"/>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23" name="Rounded Rectangle 22"/>
            <p:cNvSpPr/>
            <p:nvPr/>
          </p:nvSpPr>
          <p:spPr bwMode="auto">
            <a:xfrm>
              <a:off x="728135"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56" name="Group 35"/>
          <p:cNvGrpSpPr>
            <a:grpSpLocks/>
          </p:cNvGrpSpPr>
          <p:nvPr/>
        </p:nvGrpSpPr>
        <p:grpSpPr bwMode="auto">
          <a:xfrm>
            <a:off x="9211734" y="2842543"/>
            <a:ext cx="3348285" cy="818721"/>
            <a:chOff x="228600" y="4064001"/>
            <a:chExt cx="2353735" cy="575624"/>
          </a:xfrm>
        </p:grpSpPr>
        <p:grpSp>
          <p:nvGrpSpPr>
            <p:cNvPr id="6204" name="Group 36"/>
            <p:cNvGrpSpPr>
              <a:grpSpLocks/>
            </p:cNvGrpSpPr>
            <p:nvPr/>
          </p:nvGrpSpPr>
          <p:grpSpPr bwMode="auto">
            <a:xfrm>
              <a:off x="347636" y="4343382"/>
              <a:ext cx="2134708" cy="152390"/>
              <a:chOff x="457701" y="4267182"/>
              <a:chExt cx="2134708" cy="152390"/>
            </a:xfrm>
          </p:grpSpPr>
          <p:cxnSp>
            <p:nvCxnSpPr>
              <p:cNvPr id="33" name="Straight Connector 32"/>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9" name="TextBox 28"/>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30" name="TextBox 29"/>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31" name="TextBox 30"/>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32" name="Rounded Rectangle 31"/>
            <p:cNvSpPr/>
            <p:nvPr/>
          </p:nvSpPr>
          <p:spPr bwMode="auto">
            <a:xfrm>
              <a:off x="11430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57" name="Group 44"/>
          <p:cNvGrpSpPr>
            <a:grpSpLocks/>
          </p:cNvGrpSpPr>
          <p:nvPr/>
        </p:nvGrpSpPr>
        <p:grpSpPr bwMode="auto">
          <a:xfrm>
            <a:off x="9211734" y="4034649"/>
            <a:ext cx="3348285" cy="818721"/>
            <a:chOff x="228600" y="4064001"/>
            <a:chExt cx="2353735" cy="575624"/>
          </a:xfrm>
        </p:grpSpPr>
        <p:grpSp>
          <p:nvGrpSpPr>
            <p:cNvPr id="6194" name="Group 45"/>
            <p:cNvGrpSpPr>
              <a:grpSpLocks/>
            </p:cNvGrpSpPr>
            <p:nvPr/>
          </p:nvGrpSpPr>
          <p:grpSpPr bwMode="auto">
            <a:xfrm>
              <a:off x="347636" y="4343382"/>
              <a:ext cx="2134708" cy="152390"/>
              <a:chOff x="457701" y="4267182"/>
              <a:chExt cx="2134708" cy="152390"/>
            </a:xfrm>
          </p:grpSpPr>
          <p:cxnSp>
            <p:nvCxnSpPr>
              <p:cNvPr id="42" name="Straight Connector 41"/>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8" name="TextBox 37"/>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39" name="TextBox 38"/>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40" name="TextBox 39"/>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41" name="Rounded Rectangle 40"/>
            <p:cNvSpPr/>
            <p:nvPr/>
          </p:nvSpPr>
          <p:spPr bwMode="auto">
            <a:xfrm>
              <a:off x="2209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58" name="Group 53"/>
          <p:cNvGrpSpPr>
            <a:grpSpLocks/>
          </p:cNvGrpSpPr>
          <p:nvPr/>
        </p:nvGrpSpPr>
        <p:grpSpPr bwMode="auto">
          <a:xfrm>
            <a:off x="9211734" y="5190631"/>
            <a:ext cx="3348285" cy="818721"/>
            <a:chOff x="228600" y="4064001"/>
            <a:chExt cx="2353735" cy="575624"/>
          </a:xfrm>
        </p:grpSpPr>
        <p:grpSp>
          <p:nvGrpSpPr>
            <p:cNvPr id="6184" name="Group 54"/>
            <p:cNvGrpSpPr>
              <a:grpSpLocks/>
            </p:cNvGrpSpPr>
            <p:nvPr/>
          </p:nvGrpSpPr>
          <p:grpSpPr bwMode="auto">
            <a:xfrm>
              <a:off x="347636" y="4343382"/>
              <a:ext cx="2134708" cy="152390"/>
              <a:chOff x="457701" y="4267182"/>
              <a:chExt cx="2134708" cy="152390"/>
            </a:xfrm>
          </p:grpSpPr>
          <p:cxnSp>
            <p:nvCxnSpPr>
              <p:cNvPr id="51" name="Straight Connector 50"/>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7" name="TextBox 46"/>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48" name="TextBox 47"/>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49" name="TextBox 48"/>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50" name="Rounded Rectangle 49"/>
            <p:cNvSpPr/>
            <p:nvPr/>
          </p:nvSpPr>
          <p:spPr bwMode="auto">
            <a:xfrm>
              <a:off x="1447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cxnSp>
        <p:nvCxnSpPr>
          <p:cNvPr id="54" name="Straight Connector 53"/>
          <p:cNvCxnSpPr/>
          <p:nvPr/>
        </p:nvCxnSpPr>
        <p:spPr bwMode="auto">
          <a:xfrm rot="5400000">
            <a:off x="540739" y="5311423"/>
            <a:ext cx="7802880" cy="2257"/>
          </a:xfrm>
          <a:prstGeom prst="line">
            <a:avLst/>
          </a:prstGeom>
          <a:ln w="12700" cap="flat" cmpd="sng" algn="ctr">
            <a:solidFill>
              <a:schemeClr val="tx2">
                <a:lumMod val="20000"/>
                <a:lumOff val="80000"/>
              </a:schemeClr>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160" name="Group 65"/>
          <p:cNvGrpSpPr>
            <a:grpSpLocks/>
          </p:cNvGrpSpPr>
          <p:nvPr/>
        </p:nvGrpSpPr>
        <p:grpSpPr bwMode="auto">
          <a:xfrm>
            <a:off x="9211734" y="6418863"/>
            <a:ext cx="3348285" cy="818721"/>
            <a:chOff x="228600" y="4064001"/>
            <a:chExt cx="2353735" cy="575624"/>
          </a:xfrm>
        </p:grpSpPr>
        <p:grpSp>
          <p:nvGrpSpPr>
            <p:cNvPr id="6174" name="Group 66"/>
            <p:cNvGrpSpPr>
              <a:grpSpLocks/>
            </p:cNvGrpSpPr>
            <p:nvPr/>
          </p:nvGrpSpPr>
          <p:grpSpPr bwMode="auto">
            <a:xfrm>
              <a:off x="347636" y="4343382"/>
              <a:ext cx="2134708" cy="152390"/>
              <a:chOff x="457701" y="4267182"/>
              <a:chExt cx="2134708" cy="152390"/>
            </a:xfrm>
          </p:grpSpPr>
          <p:cxnSp>
            <p:nvCxnSpPr>
              <p:cNvPr id="61" name="Straight Connector 60"/>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58" name="TextBox 57"/>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59" name="TextBox 58"/>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60" name="Rounded Rectangle 59"/>
            <p:cNvSpPr/>
            <p:nvPr/>
          </p:nvSpPr>
          <p:spPr bwMode="auto">
            <a:xfrm>
              <a:off x="2209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61" name="Group 74"/>
          <p:cNvGrpSpPr>
            <a:grpSpLocks/>
          </p:cNvGrpSpPr>
          <p:nvPr/>
        </p:nvGrpSpPr>
        <p:grpSpPr bwMode="auto">
          <a:xfrm>
            <a:off x="9211734" y="7574845"/>
            <a:ext cx="3348285" cy="818721"/>
            <a:chOff x="228600" y="4064001"/>
            <a:chExt cx="2353735" cy="575624"/>
          </a:xfrm>
        </p:grpSpPr>
        <p:grpSp>
          <p:nvGrpSpPr>
            <p:cNvPr id="6164" name="Group 75"/>
            <p:cNvGrpSpPr>
              <a:grpSpLocks/>
            </p:cNvGrpSpPr>
            <p:nvPr/>
          </p:nvGrpSpPr>
          <p:grpSpPr bwMode="auto">
            <a:xfrm>
              <a:off x="347636" y="4343382"/>
              <a:ext cx="2134708" cy="152390"/>
              <a:chOff x="457701" y="4267182"/>
              <a:chExt cx="2134708" cy="152390"/>
            </a:xfrm>
          </p:grpSpPr>
          <p:cxnSp>
            <p:nvCxnSpPr>
              <p:cNvPr id="70" name="Straight Connector 69"/>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66" name="TextBox 65"/>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67" name="TextBox 66"/>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68" name="TextBox 67"/>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69" name="Rounded Rectangle 68"/>
            <p:cNvSpPr/>
            <p:nvPr/>
          </p:nvSpPr>
          <p:spPr bwMode="auto">
            <a:xfrm>
              <a:off x="1447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cxnSp>
        <p:nvCxnSpPr>
          <p:cNvPr id="73" name="Straight Connector 72"/>
          <p:cNvCxnSpPr/>
          <p:nvPr/>
        </p:nvCxnSpPr>
        <p:spPr bwMode="auto">
          <a:xfrm rot="5400000">
            <a:off x="4986303" y="5311423"/>
            <a:ext cx="7802880" cy="2258"/>
          </a:xfrm>
          <a:prstGeom prst="line">
            <a:avLst/>
          </a:prstGeom>
          <a:ln w="12700" cap="flat" cmpd="sng" algn="ctr">
            <a:solidFill>
              <a:schemeClr val="tx2">
                <a:lumMod val="20000"/>
                <a:lumOff val="80000"/>
              </a:schemeClr>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5" name="Title 1"/>
          <p:cNvSpPr txBox="1">
            <a:spLocks/>
          </p:cNvSpPr>
          <p:nvPr/>
        </p:nvSpPr>
        <p:spPr bwMode="auto">
          <a:xfrm>
            <a:off x="650240" y="112889"/>
            <a:ext cx="8798561" cy="697654"/>
          </a:xfrm>
          <a:prstGeom prst="rect">
            <a:avLst/>
          </a:prstGeom>
          <a:noFill/>
          <a:ln w="9525">
            <a:noFill/>
            <a:miter lim="800000"/>
            <a:headEnd/>
            <a:tailEnd/>
          </a:ln>
        </p:spPr>
        <p:txBody>
          <a:bodyPr lIns="130046" tIns="65023" rIns="130046" bIns="65023" anchor="ct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algn="l"/>
            <a:r>
              <a:rPr lang="en-US" sz="3400" dirty="0">
                <a:solidFill>
                  <a:schemeClr val="bg1"/>
                </a:solidFill>
                <a:latin typeface="Arial" charset="0"/>
                <a:cs typeface="Arial" charset="0"/>
              </a:rPr>
              <a:t>&lt;Persona name&gt;</a:t>
            </a:r>
            <a:endParaRPr lang="en-AU" sz="3400" dirty="0">
              <a:solidFill>
                <a:schemeClr val="bg1"/>
              </a:solidFill>
              <a:latin typeface="Arial" charset="0"/>
              <a:cs typeface="Arial" charset="0"/>
            </a:endParaRPr>
          </a:p>
        </p:txBody>
      </p:sp>
    </p:spTree>
    <p:extLst>
      <p:ext uri="{BB962C8B-B14F-4D97-AF65-F5344CB8AC3E}">
        <p14:creationId xmlns:p14="http://schemas.microsoft.com/office/powerpoint/2010/main" val="171246347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VS. personas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87</a:t>
            </a:fld>
            <a:endParaRPr lang="en-US"/>
          </a:p>
        </p:txBody>
      </p:sp>
      <p:sp>
        <p:nvSpPr>
          <p:cNvPr id="4"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Personas </a:t>
            </a:r>
            <a:r>
              <a:rPr lang="en-US" sz="3600" dirty="0" smtClean="0"/>
              <a:t>can easily become a reflection </a:t>
            </a:r>
            <a:r>
              <a:rPr lang="en-US" sz="3600" dirty="0"/>
              <a:t>of roles </a:t>
            </a:r>
            <a:r>
              <a:rPr lang="en-US" sz="3600" dirty="0" smtClean="0"/>
              <a:t>within </a:t>
            </a:r>
            <a:r>
              <a:rPr lang="en-US" sz="3600" dirty="0"/>
              <a:t>a system</a:t>
            </a:r>
            <a:r>
              <a:rPr lang="en-US" sz="3600" dirty="0" smtClean="0"/>
              <a:t>,</a:t>
            </a:r>
            <a:endParaRPr lang="en-US" sz="3600" dirty="0"/>
          </a:p>
          <a:p>
            <a:pPr marL="571500" indent="-571500">
              <a:spcBef>
                <a:spcPts val="0"/>
              </a:spcBef>
              <a:spcAft>
                <a:spcPts val="1200"/>
              </a:spcAft>
              <a:buClr>
                <a:srgbClr val="00AA5B"/>
              </a:buClr>
              <a:buSzPct val="100000"/>
              <a:buFont typeface="Lucida Grande"/>
              <a:buChar char="■"/>
            </a:pPr>
            <a:r>
              <a:rPr lang="en-US" sz="3600" dirty="0" smtClean="0"/>
              <a:t>Personas should be able to identify different behaviors of roles</a:t>
            </a:r>
          </a:p>
          <a:p>
            <a:pPr marL="571500" indent="-571500">
              <a:spcBef>
                <a:spcPts val="0"/>
              </a:spcBef>
              <a:spcAft>
                <a:spcPts val="1200"/>
              </a:spcAft>
              <a:buClr>
                <a:srgbClr val="00AA5B"/>
              </a:buClr>
              <a:buSzPct val="100000"/>
              <a:buFont typeface="Lucida Grande"/>
              <a:buChar char="■"/>
            </a:pPr>
            <a:r>
              <a:rPr lang="en-US" sz="3600" dirty="0" smtClean="0"/>
              <a:t>Temptation </a:t>
            </a:r>
            <a:r>
              <a:rPr lang="en-US" sz="3600" dirty="0"/>
              <a:t>to create </a:t>
            </a:r>
            <a:r>
              <a:rPr lang="en-US" sz="3600" dirty="0" smtClean="0"/>
              <a:t>role-based persona based on existing </a:t>
            </a:r>
            <a:r>
              <a:rPr lang="en-US" sz="3600" dirty="0"/>
              <a:t>team knowledge of the system</a:t>
            </a:r>
          </a:p>
        </p:txBody>
      </p:sp>
    </p:spTree>
    <p:extLst>
      <p:ext uri="{BB962C8B-B14F-4D97-AF65-F5344CB8AC3E}">
        <p14:creationId xmlns:p14="http://schemas.microsoft.com/office/powerpoint/2010/main" val="1092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96399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estimation</a:t>
            </a:r>
          </a:p>
        </p:txBody>
      </p:sp>
      <p:sp>
        <p:nvSpPr>
          <p:cNvPr id="3" name="Content Placeholder 2"/>
          <p:cNvSpPr>
            <a:spLocks noGrp="1"/>
          </p:cNvSpPr>
          <p:nvPr>
            <p:ph idx="1"/>
          </p:nvPr>
        </p:nvSpPr>
        <p:spPr/>
        <p:txBody>
          <a:bodyPr/>
          <a:lstStyle/>
          <a:p>
            <a:endParaRPr lang="en-US"/>
          </a:p>
        </p:txBody>
      </p:sp>
      <p:sp>
        <p:nvSpPr>
          <p:cNvPr id="6" name="Slide Number Placeholder 3"/>
          <p:cNvSpPr>
            <a:spLocks noGrp="1"/>
          </p:cNvSpPr>
          <p:nvPr>
            <p:ph type="sldNum" sz="quarter" idx="10"/>
          </p:nvPr>
        </p:nvSpPr>
        <p:spPr/>
        <p:txBody>
          <a:bodyPr/>
          <a:lstStyle/>
          <a:p>
            <a:pPr>
              <a:defRPr/>
            </a:pPr>
            <a:fld id="{C4E688B3-F600-8842-95EF-CFECE0B84103}" type="slidenum">
              <a:rPr lang="en-US"/>
              <a:pPr>
                <a:defRPr/>
              </a:pPr>
              <a:t>89</a:t>
            </a:fld>
            <a:endParaRPr lang="en-US"/>
          </a:p>
        </p:txBody>
      </p:sp>
    </p:spTree>
    <p:extLst>
      <p:ext uri="{BB962C8B-B14F-4D97-AF65-F5344CB8AC3E}">
        <p14:creationId xmlns:p14="http://schemas.microsoft.com/office/powerpoint/2010/main" val="3805941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agenda</a:t>
            </a:r>
          </a:p>
        </p:txBody>
      </p:sp>
      <p:sp>
        <p:nvSpPr>
          <p:cNvPr id="4" name="Slide Number Placeholder 3"/>
          <p:cNvSpPr>
            <a:spLocks noGrp="1"/>
          </p:cNvSpPr>
          <p:nvPr>
            <p:ph type="sldNum" sz="quarter" idx="10"/>
          </p:nvPr>
        </p:nvSpPr>
        <p:spPr/>
        <p:txBody>
          <a:bodyPr/>
          <a:lstStyle/>
          <a:p>
            <a:pPr>
              <a:defRPr/>
            </a:pPr>
            <a:fld id="{B7565552-D8A3-594A-B3A2-F2CCCF1CF241}" type="slidenum">
              <a:rPr lang="en-US"/>
              <a:pPr>
                <a:defRPr/>
              </a:pPr>
              <a:t>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24137438"/>
              </p:ext>
            </p:extLst>
          </p:nvPr>
        </p:nvGraphicFramePr>
        <p:xfrm>
          <a:off x="1358900" y="3048001"/>
          <a:ext cx="10287000" cy="3598671"/>
        </p:xfrm>
        <a:graphic>
          <a:graphicData uri="http://schemas.openxmlformats.org/drawingml/2006/table">
            <a:tbl>
              <a:tblPr>
                <a:tableStyleId>{5C22544A-7EE6-4342-B048-85BDC9FD1C3A}</a:tableStyleId>
              </a:tblPr>
              <a:tblGrid>
                <a:gridCol w="2476500"/>
                <a:gridCol w="3905250"/>
                <a:gridCol w="3905250"/>
              </a:tblGrid>
              <a:tr h="842511">
                <a:tc>
                  <a:txBody>
                    <a:bodyPr/>
                    <a:lstStyle/>
                    <a:p>
                      <a:pPr algn="ctr"/>
                      <a:endParaRPr lang="en-US" sz="2400" dirty="0"/>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latin typeface="+mj-lt"/>
                        </a:rPr>
                        <a:t>Day</a:t>
                      </a:r>
                      <a:r>
                        <a:rPr lang="en-US" sz="2400" baseline="0" dirty="0" smtClean="0">
                          <a:latin typeface="+mj-lt"/>
                        </a:rPr>
                        <a:t> 1</a:t>
                      </a:r>
                      <a:endParaRPr lang="en-US" sz="2400" dirty="0">
                        <a:latin typeface="+mj-lt"/>
                      </a:endParaRPr>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latin typeface="+mj-lt"/>
                        </a:rPr>
                        <a:t>Day 2</a:t>
                      </a:r>
                      <a:endParaRPr lang="en-US" sz="2400" dirty="0">
                        <a:latin typeface="+mj-lt"/>
                      </a:endParaRPr>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198876">
                <a:tc>
                  <a:txBody>
                    <a:bodyPr/>
                    <a:lstStyle/>
                    <a:p>
                      <a:pPr algn="ctr"/>
                      <a:r>
                        <a:rPr lang="en-US" sz="2400" dirty="0" smtClean="0">
                          <a:latin typeface="+mj-lt"/>
                        </a:rPr>
                        <a:t>Morning</a:t>
                      </a:r>
                      <a:endParaRPr lang="en-US" sz="2400" dirty="0">
                        <a:latin typeface="+mj-lt"/>
                      </a:endParaRPr>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342900" indent="-342900" algn="l">
                        <a:buFont typeface="Wingdings" charset="2"/>
                        <a:buChar char="§"/>
                      </a:pPr>
                      <a:r>
                        <a:rPr lang="en-US" sz="2400" dirty="0" smtClean="0"/>
                        <a:t>What is Agile</a:t>
                      </a:r>
                    </a:p>
                    <a:p>
                      <a:pPr marL="342900" indent="-342900" algn="l">
                        <a:buFont typeface="Wingdings" charset="2"/>
                        <a:buChar char="§"/>
                      </a:pPr>
                      <a:r>
                        <a:rPr lang="en-US" sz="2400" dirty="0" smtClean="0"/>
                        <a:t>User</a:t>
                      </a:r>
                      <a:r>
                        <a:rPr lang="en-US" sz="2400" baseline="0" dirty="0" smtClean="0"/>
                        <a:t> Stories</a:t>
                      </a:r>
                    </a:p>
                    <a:p>
                      <a:pPr marL="342900" indent="-342900" algn="l">
                        <a:buFont typeface="Wingdings" charset="2"/>
                        <a:buChar char="§"/>
                      </a:pPr>
                      <a:r>
                        <a:rPr lang="en-US" sz="2400" baseline="0" dirty="0" smtClean="0"/>
                        <a:t>Personas</a:t>
                      </a:r>
                    </a:p>
                    <a:p>
                      <a:pPr marL="342900" indent="-342900" algn="l">
                        <a:buFont typeface="Wingdings" charset="2"/>
                        <a:buChar char="§"/>
                      </a:pPr>
                      <a:r>
                        <a:rPr lang="en-US" sz="2400" baseline="0" dirty="0" smtClean="0"/>
                        <a:t>Estimation</a:t>
                      </a:r>
                      <a:endParaRPr lang="en-US" sz="2400" dirty="0"/>
                    </a:p>
                  </a:txBody>
                  <a:tcPr marL="180000" marR="180000" marT="140400" marB="1404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342900" indent="-342900" algn="l">
                        <a:buFont typeface="Wingdings" charset="2"/>
                        <a:buChar char="§"/>
                      </a:pPr>
                      <a:r>
                        <a:rPr lang="en-US" sz="2400" dirty="0" smtClean="0"/>
                        <a:t>Project Planning and Tracking</a:t>
                      </a:r>
                    </a:p>
                    <a:p>
                      <a:pPr marL="342900" indent="-342900" algn="l">
                        <a:buFont typeface="Wingdings" charset="2"/>
                        <a:buChar char="§"/>
                      </a:pPr>
                      <a:r>
                        <a:rPr lang="en-US" sz="2400" dirty="0" smtClean="0"/>
                        <a:t>Engineering</a:t>
                      </a:r>
                      <a:r>
                        <a:rPr lang="en-US" sz="2400" baseline="0" dirty="0" smtClean="0"/>
                        <a:t> Practices</a:t>
                      </a:r>
                    </a:p>
                    <a:p>
                      <a:pPr marL="342900" indent="-342900" algn="l">
                        <a:buFont typeface="Wingdings" charset="2"/>
                        <a:buChar char="§"/>
                      </a:pPr>
                      <a:r>
                        <a:rPr lang="en-US" sz="2400" baseline="0" dirty="0" smtClean="0"/>
                        <a:t>Quality</a:t>
                      </a:r>
                    </a:p>
                  </a:txBody>
                  <a:tcPr marL="180000" marR="180000" marT="140400" marB="1404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54212">
                <a:tc>
                  <a:txBody>
                    <a:bodyPr/>
                    <a:lstStyle/>
                    <a:p>
                      <a:pPr algn="ctr"/>
                      <a:r>
                        <a:rPr lang="en-US" sz="2400" dirty="0" smtClean="0">
                          <a:latin typeface="+mj-lt"/>
                        </a:rPr>
                        <a:t>Afternoon</a:t>
                      </a:r>
                      <a:endParaRPr lang="en-US" sz="2400" dirty="0">
                        <a:latin typeface="+mj-lt"/>
                      </a:endParaRPr>
                    </a:p>
                  </a:txBody>
                  <a:tcPr marL="180000" marR="180000" marT="140400" marB="1404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342900" indent="-342900" algn="l">
                        <a:buFont typeface="Wingdings" charset="2"/>
                        <a:buChar char="§"/>
                      </a:pPr>
                      <a:r>
                        <a:rPr lang="en-US" sz="2400" dirty="0" smtClean="0"/>
                        <a:t>Inception</a:t>
                      </a:r>
                    </a:p>
                    <a:p>
                      <a:pPr marL="342900" indent="-342900" algn="l">
                        <a:buFont typeface="Wingdings" charset="2"/>
                        <a:buChar char="§"/>
                      </a:pPr>
                      <a:r>
                        <a:rPr lang="en-US" sz="2400" dirty="0" smtClean="0"/>
                        <a:t>Delivery</a:t>
                      </a:r>
                      <a:endParaRPr lang="en-US" sz="2400" dirty="0"/>
                    </a:p>
                  </a:txBody>
                  <a:tcPr marL="180000" marR="180000" marT="140400" marB="1404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342900" indent="-342900" algn="l">
                        <a:buFont typeface="Wingdings" charset="2"/>
                        <a:buChar char="§"/>
                      </a:pPr>
                      <a:r>
                        <a:rPr lang="en-US" sz="2400" dirty="0" smtClean="0"/>
                        <a:t>Lego Game</a:t>
                      </a:r>
                      <a:endParaRPr lang="en-US" sz="2400" dirty="0"/>
                    </a:p>
                  </a:txBody>
                  <a:tcPr marL="180000" marR="180000" marT="140400" marB="1404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75089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estimate?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90</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Provides a measure of progress</a:t>
            </a:r>
          </a:p>
          <a:p>
            <a:pPr marL="571500" indent="-571500">
              <a:spcBef>
                <a:spcPts val="0"/>
              </a:spcBef>
              <a:spcAft>
                <a:spcPts val="1200"/>
              </a:spcAft>
              <a:buClr>
                <a:srgbClr val="00AA5B"/>
              </a:buClr>
              <a:buSzPct val="100000"/>
              <a:buFont typeface="Lucida Grande"/>
              <a:buChar char="■"/>
            </a:pPr>
            <a:r>
              <a:rPr lang="en-US" sz="3200" dirty="0"/>
              <a:t>Helps with prioritization</a:t>
            </a:r>
          </a:p>
          <a:p>
            <a:pPr marL="571500" indent="-571500">
              <a:spcBef>
                <a:spcPts val="0"/>
              </a:spcBef>
              <a:spcAft>
                <a:spcPts val="1200"/>
              </a:spcAft>
              <a:buClr>
                <a:srgbClr val="00AA5B"/>
              </a:buClr>
              <a:buSzPct val="100000"/>
              <a:buFont typeface="Lucida Grande"/>
              <a:buChar char="■"/>
            </a:pPr>
            <a:r>
              <a:rPr lang="en-US" sz="3200" dirty="0"/>
              <a:t>Estimation discussions are very helpful for defining an approach to delivering an individual story</a:t>
            </a:r>
          </a:p>
          <a:p>
            <a:pPr marL="571500" indent="-571500">
              <a:spcBef>
                <a:spcPts val="0"/>
              </a:spcBef>
              <a:spcAft>
                <a:spcPts val="1200"/>
              </a:spcAft>
              <a:buClr>
                <a:srgbClr val="00AA5B"/>
              </a:buClr>
              <a:buSzPct val="100000"/>
              <a:buFont typeface="Lucida Grande"/>
              <a:buChar char="■"/>
            </a:pPr>
            <a:r>
              <a:rPr lang="en-US" sz="3200" dirty="0" smtClean="0"/>
              <a:t>BUT:</a:t>
            </a:r>
            <a:endParaRPr lang="en-US" sz="3200" dirty="0"/>
          </a:p>
          <a:p>
            <a:pPr marL="971550" lvl="1" indent="-571500">
              <a:spcBef>
                <a:spcPts val="0"/>
              </a:spcBef>
              <a:spcAft>
                <a:spcPts val="1200"/>
              </a:spcAft>
              <a:buClr>
                <a:srgbClr val="00AA5B"/>
              </a:buClr>
              <a:buSzPct val="100000"/>
              <a:buFont typeface="Lucida Grande"/>
              <a:buChar char="■"/>
            </a:pPr>
            <a:r>
              <a:rPr lang="en-US" sz="2800" dirty="0"/>
              <a:t>Time consuming for large numbers of stories</a:t>
            </a:r>
          </a:p>
          <a:p>
            <a:pPr marL="971550" lvl="1" indent="-571500">
              <a:spcBef>
                <a:spcPts val="0"/>
              </a:spcBef>
              <a:spcAft>
                <a:spcPts val="1200"/>
              </a:spcAft>
              <a:buClr>
                <a:srgbClr val="00AA5B"/>
              </a:buClr>
              <a:buSzPct val="100000"/>
              <a:buFont typeface="Lucida Grande"/>
              <a:buChar char="■"/>
            </a:pPr>
            <a:r>
              <a:rPr lang="en-US" sz="2800" dirty="0"/>
              <a:t>Not a measure of </a:t>
            </a:r>
            <a:r>
              <a:rPr lang="en-US" sz="2800" dirty="0" smtClean="0"/>
              <a:t>time</a:t>
            </a:r>
            <a:endParaRPr lang="en-US" sz="2800"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1617274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estimate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91</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Don’t try and estimate all the stories in a project</a:t>
            </a:r>
          </a:p>
          <a:p>
            <a:pPr marL="571500" indent="-571500">
              <a:spcBef>
                <a:spcPts val="0"/>
              </a:spcBef>
              <a:spcAft>
                <a:spcPts val="1200"/>
              </a:spcAft>
              <a:buClr>
                <a:srgbClr val="00AA5B"/>
              </a:buClr>
              <a:buSzPct val="100000"/>
              <a:buFont typeface="Lucida Grande"/>
              <a:buChar char="■"/>
            </a:pPr>
            <a:r>
              <a:rPr lang="en-US" sz="3200" dirty="0"/>
              <a:t>Have a prioritized backlog and estimate highest priority first</a:t>
            </a:r>
          </a:p>
          <a:p>
            <a:pPr marL="571500" indent="-571500">
              <a:spcBef>
                <a:spcPts val="0"/>
              </a:spcBef>
              <a:spcAft>
                <a:spcPts val="1200"/>
              </a:spcAft>
              <a:buClr>
                <a:srgbClr val="00AA5B"/>
              </a:buClr>
              <a:buSzPct val="100000"/>
              <a:buFont typeface="Lucida Grande"/>
              <a:buChar char="■"/>
            </a:pPr>
            <a:r>
              <a:rPr lang="en-US" sz="3200" dirty="0"/>
              <a:t>Ensure there are estimated stories for the next Iteration</a:t>
            </a:r>
          </a:p>
          <a:p>
            <a:pPr marL="571500" indent="-571500">
              <a:spcBef>
                <a:spcPts val="0"/>
              </a:spcBef>
              <a:spcAft>
                <a:spcPts val="1200"/>
              </a:spcAft>
              <a:buClr>
                <a:srgbClr val="00AA5B"/>
              </a:buClr>
              <a:buSzPct val="100000"/>
              <a:buFont typeface="Lucida Grande"/>
              <a:buChar char="■"/>
            </a:pPr>
            <a:r>
              <a:rPr lang="en-US" sz="3200" dirty="0"/>
              <a:t>Stories that are likely to be </a:t>
            </a:r>
            <a:r>
              <a:rPr lang="en-US" sz="3200" dirty="0" smtClean="0"/>
              <a:t>difficult</a:t>
            </a:r>
            <a:endParaRPr lang="en-US" sz="3200" dirty="0"/>
          </a:p>
        </p:txBody>
      </p:sp>
    </p:spTree>
    <p:extLst>
      <p:ext uri="{BB962C8B-B14F-4D97-AF65-F5344CB8AC3E}">
        <p14:creationId xmlns:p14="http://schemas.microsoft.com/office/powerpoint/2010/main" val="5400980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estimate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92</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A common view of what needs to be complete for a story to be counted as done and to include its story points in velocity</a:t>
            </a:r>
          </a:p>
          <a:p>
            <a:pPr marL="571500" indent="-571500">
              <a:spcBef>
                <a:spcPts val="0"/>
              </a:spcBef>
              <a:spcAft>
                <a:spcPts val="1200"/>
              </a:spcAft>
              <a:buClr>
                <a:srgbClr val="00AA5B"/>
              </a:buClr>
              <a:buSzPct val="100000"/>
              <a:buFont typeface="Lucida Grande"/>
              <a:buChar char="■"/>
            </a:pPr>
            <a:r>
              <a:rPr lang="en-US" sz="3200" dirty="0"/>
              <a:t>Commonly </a:t>
            </a:r>
            <a:r>
              <a:rPr lang="en-US" sz="3200" dirty="0" smtClean="0"/>
              <a:t>includes: </a:t>
            </a:r>
            <a:r>
              <a:rPr lang="en-US" sz="3200" dirty="0"/>
              <a:t>functional code completed, tests passed, acceptance test passed, and deployed to </a:t>
            </a:r>
            <a:r>
              <a:rPr lang="en-US" sz="3200" dirty="0" smtClean="0"/>
              <a:t>production </a:t>
            </a:r>
            <a:r>
              <a:rPr lang="en-US" sz="3200" dirty="0"/>
              <a:t>environment</a:t>
            </a:r>
          </a:p>
          <a:p>
            <a:pPr marL="571500" indent="-571500">
              <a:spcBef>
                <a:spcPts val="0"/>
              </a:spcBef>
              <a:spcAft>
                <a:spcPts val="1200"/>
              </a:spcAft>
              <a:buClr>
                <a:srgbClr val="00AA5B"/>
              </a:buClr>
              <a:buSzPct val="100000"/>
              <a:buFont typeface="Lucida Grande"/>
              <a:buChar char="■"/>
            </a:pPr>
            <a:r>
              <a:rPr lang="en-US" sz="3200" dirty="0"/>
              <a:t>Definition should be discussed and agreed as part of inception</a:t>
            </a:r>
          </a:p>
          <a:p>
            <a:pPr marL="571500" indent="-571500">
              <a:spcBef>
                <a:spcPts val="0"/>
              </a:spcBef>
              <a:spcAft>
                <a:spcPts val="1200"/>
              </a:spcAft>
              <a:buClr>
                <a:srgbClr val="00AA5B"/>
              </a:buClr>
              <a:buSzPct val="100000"/>
              <a:buFont typeface="Lucida Grande"/>
              <a:buChar char="■"/>
            </a:pPr>
            <a:r>
              <a:rPr lang="en-US" sz="3200" dirty="0"/>
              <a:t>Should define a situation where the team will not have to work on the story again</a:t>
            </a:r>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378554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estimate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93</a:t>
            </a:fld>
            <a:endParaRPr lang="en-US"/>
          </a:p>
        </p:txBody>
      </p:sp>
      <p:pic>
        <p:nvPicPr>
          <p:cNvPr id="6" name="Picture 5"/>
          <p:cNvPicPr>
            <a:picLocks noChangeAspect="1"/>
          </p:cNvPicPr>
          <p:nvPr/>
        </p:nvPicPr>
        <p:blipFill>
          <a:blip r:embed="rId3"/>
          <a:stretch>
            <a:fillRect/>
          </a:stretch>
        </p:blipFill>
        <p:spPr>
          <a:xfrm>
            <a:off x="1625600" y="2743200"/>
            <a:ext cx="3834685" cy="2396678"/>
          </a:xfrm>
          <a:prstGeom prst="rect">
            <a:avLst/>
          </a:prstGeom>
        </p:spPr>
      </p:pic>
      <p:sp>
        <p:nvSpPr>
          <p:cNvPr id="9" name="Rounded Rectangle 8"/>
          <p:cNvSpPr/>
          <p:nvPr/>
        </p:nvSpPr>
        <p:spPr>
          <a:xfrm>
            <a:off x="1867334"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1</a:t>
            </a:r>
            <a:endParaRPr lang="en-AU" dirty="0">
              <a:solidFill>
                <a:srgbClr val="000000"/>
              </a:solidFill>
            </a:endParaRPr>
          </a:p>
        </p:txBody>
      </p:sp>
      <p:sp>
        <p:nvSpPr>
          <p:cNvPr id="10" name="Rounded Rectangle 9"/>
          <p:cNvSpPr/>
          <p:nvPr/>
        </p:nvSpPr>
        <p:spPr>
          <a:xfrm>
            <a:off x="2552138"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2</a:t>
            </a:r>
          </a:p>
        </p:txBody>
      </p:sp>
      <p:sp>
        <p:nvSpPr>
          <p:cNvPr id="11" name="Rounded Rectangle 10"/>
          <p:cNvSpPr/>
          <p:nvPr/>
        </p:nvSpPr>
        <p:spPr>
          <a:xfrm>
            <a:off x="3236942"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3</a:t>
            </a:r>
          </a:p>
        </p:txBody>
      </p:sp>
      <p:sp>
        <p:nvSpPr>
          <p:cNvPr id="12" name="Rounded Rectangle 11"/>
          <p:cNvSpPr/>
          <p:nvPr/>
        </p:nvSpPr>
        <p:spPr>
          <a:xfrm>
            <a:off x="3921746"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5</a:t>
            </a:r>
          </a:p>
        </p:txBody>
      </p:sp>
      <p:sp>
        <p:nvSpPr>
          <p:cNvPr id="13" name="Rounded Rectangle 12"/>
          <p:cNvSpPr/>
          <p:nvPr/>
        </p:nvSpPr>
        <p:spPr>
          <a:xfrm>
            <a:off x="4606550"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8</a:t>
            </a:r>
          </a:p>
        </p:txBody>
      </p:sp>
      <p:cxnSp>
        <p:nvCxnSpPr>
          <p:cNvPr id="14" name="Straight Connector 13"/>
          <p:cNvCxnSpPr/>
          <p:nvPr/>
        </p:nvCxnSpPr>
        <p:spPr>
          <a:xfrm flipV="1">
            <a:off x="2008433" y="3955501"/>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006782" y="4555019"/>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698136" y="39538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696485" y="45533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378217" y="39538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3376566" y="45533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4059951" y="3951744"/>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058300" y="455126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749653" y="39538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748002" y="45533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948923" y="2032382"/>
            <a:ext cx="1066743" cy="369332"/>
          </a:xfrm>
          <a:prstGeom prst="rect">
            <a:avLst/>
          </a:prstGeom>
          <a:noFill/>
        </p:spPr>
        <p:txBody>
          <a:bodyPr wrap="none" rtlCol="0">
            <a:spAutoFit/>
          </a:bodyPr>
          <a:lstStyle/>
          <a:p>
            <a:r>
              <a:rPr lang="en-AU" dirty="0" smtClean="0"/>
              <a:t>Fibonacci</a:t>
            </a:r>
            <a:endParaRPr lang="en-AU" dirty="0"/>
          </a:p>
        </p:txBody>
      </p:sp>
      <p:pic>
        <p:nvPicPr>
          <p:cNvPr id="24" name="Picture 23" descr="Ten_octaves_visualiz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0" y="2833800"/>
            <a:ext cx="2602640" cy="3352800"/>
          </a:xfrm>
          <a:prstGeom prst="rect">
            <a:avLst/>
          </a:prstGeom>
        </p:spPr>
      </p:pic>
      <p:sp>
        <p:nvSpPr>
          <p:cNvPr id="25" name="TextBox 24"/>
          <p:cNvSpPr txBox="1"/>
          <p:nvPr/>
        </p:nvSpPr>
        <p:spPr>
          <a:xfrm>
            <a:off x="8331200" y="2071800"/>
            <a:ext cx="2052966" cy="430887"/>
          </a:xfrm>
          <a:prstGeom prst="rect">
            <a:avLst/>
          </a:prstGeom>
          <a:noFill/>
        </p:spPr>
        <p:txBody>
          <a:bodyPr wrap="none" rtlCol="0">
            <a:spAutoFit/>
          </a:bodyPr>
          <a:lstStyle/>
          <a:p>
            <a:r>
              <a:rPr lang="en-AU" dirty="0" smtClean="0"/>
              <a:t>Power of Two</a:t>
            </a:r>
            <a:endParaRPr lang="en-AU" dirty="0"/>
          </a:p>
        </p:txBody>
      </p:sp>
      <p:sp>
        <p:nvSpPr>
          <p:cNvPr id="26" name="Rounded Rectangle 25"/>
          <p:cNvSpPr/>
          <p:nvPr/>
        </p:nvSpPr>
        <p:spPr>
          <a:xfrm>
            <a:off x="7571192"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1</a:t>
            </a:r>
            <a:endParaRPr lang="en-AU" dirty="0">
              <a:solidFill>
                <a:srgbClr val="000000"/>
              </a:solidFill>
            </a:endParaRPr>
          </a:p>
        </p:txBody>
      </p:sp>
      <p:sp>
        <p:nvSpPr>
          <p:cNvPr id="27" name="Rounded Rectangle 26"/>
          <p:cNvSpPr/>
          <p:nvPr/>
        </p:nvSpPr>
        <p:spPr>
          <a:xfrm>
            <a:off x="8255996"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2</a:t>
            </a:r>
          </a:p>
        </p:txBody>
      </p:sp>
      <p:sp>
        <p:nvSpPr>
          <p:cNvPr id="28" name="Rounded Rectangle 27"/>
          <p:cNvSpPr/>
          <p:nvPr/>
        </p:nvSpPr>
        <p:spPr>
          <a:xfrm>
            <a:off x="8940800"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4</a:t>
            </a:r>
            <a:endParaRPr lang="en-AU" dirty="0">
              <a:solidFill>
                <a:srgbClr val="000000"/>
              </a:solidFill>
            </a:endParaRPr>
          </a:p>
        </p:txBody>
      </p:sp>
      <p:sp>
        <p:nvSpPr>
          <p:cNvPr id="29" name="Rounded Rectangle 28"/>
          <p:cNvSpPr/>
          <p:nvPr/>
        </p:nvSpPr>
        <p:spPr>
          <a:xfrm>
            <a:off x="9625604"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8</a:t>
            </a:r>
            <a:endParaRPr lang="en-AU" dirty="0">
              <a:solidFill>
                <a:srgbClr val="000000"/>
              </a:solidFill>
            </a:endParaRPr>
          </a:p>
        </p:txBody>
      </p:sp>
      <p:sp>
        <p:nvSpPr>
          <p:cNvPr id="30" name="Rounded Rectangle 29"/>
          <p:cNvSpPr/>
          <p:nvPr/>
        </p:nvSpPr>
        <p:spPr>
          <a:xfrm>
            <a:off x="10310408"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16</a:t>
            </a:r>
            <a:endParaRPr lang="en-AU" dirty="0">
              <a:solidFill>
                <a:srgbClr val="000000"/>
              </a:solidFill>
            </a:endParaRPr>
          </a:p>
        </p:txBody>
      </p:sp>
      <p:cxnSp>
        <p:nvCxnSpPr>
          <p:cNvPr id="31" name="Straight Connector 30"/>
          <p:cNvCxnSpPr/>
          <p:nvPr/>
        </p:nvCxnSpPr>
        <p:spPr>
          <a:xfrm flipV="1">
            <a:off x="7712291" y="6551101"/>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7710640" y="7150619"/>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401994" y="65494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8400343" y="71489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9082075" y="65494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9080424" y="71489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9763809" y="6547344"/>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9762158" y="714686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0453511" y="65494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10451860" y="71489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41" name="Picture 40" descr="size-chart-mens-shir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6600" y="6096000"/>
            <a:ext cx="3238500" cy="3302000"/>
          </a:xfrm>
          <a:prstGeom prst="rect">
            <a:avLst/>
          </a:prstGeom>
        </p:spPr>
      </p:pic>
      <p:sp>
        <p:nvSpPr>
          <p:cNvPr id="42" name="TextBox 41"/>
          <p:cNvSpPr txBox="1"/>
          <p:nvPr/>
        </p:nvSpPr>
        <p:spPr>
          <a:xfrm>
            <a:off x="2616200" y="5562600"/>
            <a:ext cx="1690337" cy="430887"/>
          </a:xfrm>
          <a:prstGeom prst="rect">
            <a:avLst/>
          </a:prstGeom>
          <a:noFill/>
        </p:spPr>
        <p:txBody>
          <a:bodyPr wrap="none" rtlCol="0">
            <a:spAutoFit/>
          </a:bodyPr>
          <a:lstStyle/>
          <a:p>
            <a:r>
              <a:rPr lang="en-AU" dirty="0" smtClean="0"/>
              <a:t>T-Shirt size</a:t>
            </a:r>
            <a:endParaRPr lang="en-AU" dirty="0"/>
          </a:p>
        </p:txBody>
      </p:sp>
      <p:sp>
        <p:nvSpPr>
          <p:cNvPr id="43" name="Rounded Rectangle 42"/>
          <p:cNvSpPr/>
          <p:nvPr/>
        </p:nvSpPr>
        <p:spPr>
          <a:xfrm>
            <a:off x="5439584"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XS</a:t>
            </a:r>
            <a:endParaRPr lang="en-AU" dirty="0">
              <a:solidFill>
                <a:srgbClr val="000000"/>
              </a:solidFill>
            </a:endParaRPr>
          </a:p>
        </p:txBody>
      </p:sp>
      <p:sp>
        <p:nvSpPr>
          <p:cNvPr id="44" name="Rounded Rectangle 43"/>
          <p:cNvSpPr/>
          <p:nvPr/>
        </p:nvSpPr>
        <p:spPr>
          <a:xfrm>
            <a:off x="6124388"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S</a:t>
            </a:r>
          </a:p>
        </p:txBody>
      </p:sp>
      <p:sp>
        <p:nvSpPr>
          <p:cNvPr id="45" name="Rounded Rectangle 44"/>
          <p:cNvSpPr/>
          <p:nvPr/>
        </p:nvSpPr>
        <p:spPr>
          <a:xfrm>
            <a:off x="6809192"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M</a:t>
            </a:r>
            <a:endParaRPr lang="en-AU" dirty="0">
              <a:solidFill>
                <a:srgbClr val="000000"/>
              </a:solidFill>
            </a:endParaRPr>
          </a:p>
        </p:txBody>
      </p:sp>
      <p:sp>
        <p:nvSpPr>
          <p:cNvPr id="46" name="Rounded Rectangle 45"/>
          <p:cNvSpPr/>
          <p:nvPr/>
        </p:nvSpPr>
        <p:spPr>
          <a:xfrm>
            <a:off x="7493996"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L</a:t>
            </a:r>
            <a:endParaRPr lang="en-AU" dirty="0">
              <a:solidFill>
                <a:srgbClr val="000000"/>
              </a:solidFill>
            </a:endParaRPr>
          </a:p>
        </p:txBody>
      </p:sp>
      <p:sp>
        <p:nvSpPr>
          <p:cNvPr id="47" name="Rounded Rectangle 46"/>
          <p:cNvSpPr/>
          <p:nvPr/>
        </p:nvSpPr>
        <p:spPr>
          <a:xfrm>
            <a:off x="8178800"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XL</a:t>
            </a:r>
            <a:endParaRPr lang="en-AU" dirty="0">
              <a:solidFill>
                <a:srgbClr val="000000"/>
              </a:solidFill>
            </a:endParaRPr>
          </a:p>
        </p:txBody>
      </p:sp>
      <p:cxnSp>
        <p:nvCxnSpPr>
          <p:cNvPr id="48" name="Straight Connector 47"/>
          <p:cNvCxnSpPr/>
          <p:nvPr/>
        </p:nvCxnSpPr>
        <p:spPr>
          <a:xfrm flipV="1">
            <a:off x="5580683" y="8379901"/>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5579032" y="8979419"/>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270386" y="83782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268735" y="89777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6950467" y="83782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6948816" y="89777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632201" y="8376144"/>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7630550" y="897566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8321903" y="83782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8320252" y="89777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356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Good estimation practices</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94</a:t>
            </a:fld>
            <a:endParaRPr lang="en-US"/>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A story should </a:t>
            </a:r>
            <a:r>
              <a:rPr lang="en-US" sz="2800" dirty="0" smtClean="0"/>
              <a:t>fit in an iteration</a:t>
            </a:r>
          </a:p>
          <a:p>
            <a:pPr marL="571500" indent="-571500">
              <a:spcBef>
                <a:spcPts val="0"/>
              </a:spcBef>
              <a:spcAft>
                <a:spcPts val="1200"/>
              </a:spcAft>
              <a:buClr>
                <a:srgbClr val="00AA5B"/>
              </a:buClr>
              <a:buSzPct val="100000"/>
              <a:buFont typeface="Lucida Grande"/>
              <a:buChar char="■"/>
            </a:pPr>
            <a:r>
              <a:rPr lang="en-US" sz="2800" dirty="0" smtClean="0"/>
              <a:t>The </a:t>
            </a:r>
            <a:r>
              <a:rPr lang="en-US" sz="2800" dirty="0"/>
              <a:t>smallest story should represent a single story point</a:t>
            </a:r>
          </a:p>
          <a:p>
            <a:pPr marL="571500" indent="-571500">
              <a:spcBef>
                <a:spcPts val="0"/>
              </a:spcBef>
              <a:spcAft>
                <a:spcPts val="1200"/>
              </a:spcAft>
              <a:buClr>
                <a:srgbClr val="00AA5B"/>
              </a:buClr>
              <a:buSzPct val="100000"/>
              <a:buFont typeface="Lucida Grande"/>
              <a:buChar char="■"/>
            </a:pPr>
            <a:r>
              <a:rPr lang="en-US" sz="2800" dirty="0" smtClean="0"/>
              <a:t>Delivery folks should participate in </a:t>
            </a:r>
            <a:r>
              <a:rPr lang="en-US" sz="2800" dirty="0"/>
              <a:t>estimation</a:t>
            </a:r>
          </a:p>
          <a:p>
            <a:pPr marL="571500" indent="-571500">
              <a:spcBef>
                <a:spcPts val="0"/>
              </a:spcBef>
              <a:spcAft>
                <a:spcPts val="1200"/>
              </a:spcAft>
              <a:buClr>
                <a:srgbClr val="00AA5B"/>
              </a:buClr>
              <a:buSzPct val="100000"/>
              <a:buFont typeface="Lucida Grande"/>
              <a:buChar char="■"/>
            </a:pPr>
            <a:r>
              <a:rPr lang="en-US" sz="2800" dirty="0"/>
              <a:t>Participants should discuss the story until they all agree on an estimate</a:t>
            </a:r>
          </a:p>
          <a:p>
            <a:pPr marL="571500" indent="-571500">
              <a:spcBef>
                <a:spcPts val="0"/>
              </a:spcBef>
              <a:spcAft>
                <a:spcPts val="1200"/>
              </a:spcAft>
              <a:buClr>
                <a:srgbClr val="00AA5B"/>
              </a:buClr>
              <a:buSzPct val="100000"/>
              <a:buFont typeface="Lucida Grande"/>
              <a:buChar char="■"/>
            </a:pPr>
            <a:r>
              <a:rPr lang="en-US" sz="2800" dirty="0"/>
              <a:t>There should be sufficient understanding of how the story will be </a:t>
            </a:r>
            <a:r>
              <a:rPr lang="en-US" sz="2800" dirty="0" smtClean="0"/>
              <a:t>delivered</a:t>
            </a:r>
          </a:p>
          <a:p>
            <a:pPr marL="571500" indent="-571500">
              <a:spcBef>
                <a:spcPts val="0"/>
              </a:spcBef>
              <a:spcAft>
                <a:spcPts val="1200"/>
              </a:spcAft>
              <a:buClr>
                <a:srgbClr val="00AA5B"/>
              </a:buClr>
              <a:buSzPct val="100000"/>
              <a:buFont typeface="Lucida Grande"/>
              <a:buChar char="■"/>
            </a:pPr>
            <a:r>
              <a:rPr lang="en-US" sz="2800" dirty="0" smtClean="0"/>
              <a:t>Use spikes when technical uncertainty is too high</a:t>
            </a:r>
          </a:p>
          <a:p>
            <a:pPr marL="571500" indent="-571500">
              <a:spcBef>
                <a:spcPts val="0"/>
              </a:spcBef>
              <a:spcAft>
                <a:spcPts val="1200"/>
              </a:spcAft>
              <a:buClr>
                <a:srgbClr val="00AA5B"/>
              </a:buClr>
              <a:buSzPct val="100000"/>
              <a:buFont typeface="Lucida Grande"/>
              <a:buChar char="■"/>
            </a:pPr>
            <a:r>
              <a:rPr lang="en-US" sz="2800" dirty="0" smtClean="0"/>
              <a:t>Don’t overdo it!</a:t>
            </a:r>
          </a:p>
        </p:txBody>
      </p:sp>
    </p:spTree>
    <p:extLst>
      <p:ext uri="{BB962C8B-B14F-4D97-AF65-F5344CB8AC3E}">
        <p14:creationId xmlns:p14="http://schemas.microsoft.com/office/powerpoint/2010/main" val="1362917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7346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51a.jpg"/>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13315" name="Rectangle 3"/>
          <p:cNvSpPr>
            <a:spLocks noGrp="1" noChangeArrowheads="1"/>
          </p:cNvSpPr>
          <p:nvPr>
            <p:ph type="title"/>
          </p:nvPr>
        </p:nvSpPr>
        <p:spPr/>
        <p:txBody>
          <a:bodyPr/>
          <a:lstStyle/>
          <a:p>
            <a:pPr>
              <a:defRPr/>
            </a:pPr>
            <a:r>
              <a:rPr lang="en-US" dirty="0" smtClean="0"/>
              <a:t>exercise</a:t>
            </a:r>
          </a:p>
        </p:txBody>
      </p:sp>
      <p:sp>
        <p:nvSpPr>
          <p:cNvPr id="13316" name="Rectangle 4"/>
          <p:cNvSpPr>
            <a:spLocks noGrp="1" noChangeArrowheads="1"/>
          </p:cNvSpPr>
          <p:nvPr>
            <p:ph idx="1"/>
          </p:nvPr>
        </p:nvSpPr>
        <p:spPr/>
        <p:txBody>
          <a:bodyPr/>
          <a:lstStyle/>
          <a:p>
            <a:pPr marL="0" indent="0" eaLnBrk="1" hangingPunct="1">
              <a:defRPr/>
            </a:pPr>
            <a:r>
              <a:rPr lang="en-US" dirty="0" smtClean="0"/>
              <a:t>Doggy Planning</a:t>
            </a:r>
          </a:p>
        </p:txBody>
      </p:sp>
      <p:sp>
        <p:nvSpPr>
          <p:cNvPr id="6" name="Slide Number Placeholder 3"/>
          <p:cNvSpPr>
            <a:spLocks noGrp="1"/>
          </p:cNvSpPr>
          <p:nvPr>
            <p:ph type="sldNum" sz="quarter" idx="10"/>
          </p:nvPr>
        </p:nvSpPr>
        <p:spPr/>
        <p:txBody>
          <a:bodyPr/>
          <a:lstStyle/>
          <a:p>
            <a:pPr>
              <a:defRPr/>
            </a:pPr>
            <a:fld id="{B0817951-53A3-294D-B918-87F8BB19DF22}" type="slidenum">
              <a:rPr lang="en-US"/>
              <a:pPr>
                <a:defRPr/>
              </a:pPr>
              <a:t>96</a:t>
            </a:fld>
            <a:endParaRPr lang="en-US"/>
          </a:p>
        </p:txBody>
      </p:sp>
    </p:spTree>
    <p:extLst>
      <p:ext uri="{BB962C8B-B14F-4D97-AF65-F5344CB8AC3E}">
        <p14:creationId xmlns:p14="http://schemas.microsoft.com/office/powerpoint/2010/main" val="3801524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9-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What does an agile project look like?</a:t>
            </a:r>
            <a:endParaRPr lang="en-US" dirty="0"/>
          </a:p>
        </p:txBody>
      </p:sp>
      <p:sp>
        <p:nvSpPr>
          <p:cNvPr id="5" name="Content Placeholder 4"/>
          <p:cNvSpPr>
            <a:spLocks noGrp="1"/>
          </p:cNvSpPr>
          <p:nvPr>
            <p:ph idx="1"/>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97</a:t>
            </a:fld>
            <a:endParaRPr lang="en-US"/>
          </a:p>
        </p:txBody>
      </p:sp>
    </p:spTree>
    <p:extLst>
      <p:ext uri="{BB962C8B-B14F-4D97-AF65-F5344CB8AC3E}">
        <p14:creationId xmlns:p14="http://schemas.microsoft.com/office/powerpoint/2010/main" val="1776991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an agile project look like</a:t>
            </a:r>
            <a:endParaRPr lang="en-US" dirty="0"/>
          </a:p>
        </p:txBody>
      </p:sp>
      <p:sp>
        <p:nvSpPr>
          <p:cNvPr id="3" name="Slide Number Placeholder 2"/>
          <p:cNvSpPr>
            <a:spLocks noGrp="1"/>
          </p:cNvSpPr>
          <p:nvPr>
            <p:ph type="sldNum" sz="quarter" idx="10"/>
          </p:nvPr>
        </p:nvSpPr>
        <p:spPr/>
        <p:txBody>
          <a:bodyPr/>
          <a:lstStyle/>
          <a:p>
            <a:pPr>
              <a:defRPr/>
            </a:pPr>
            <a:fld id="{714D82B8-896A-334C-8D91-FF9EC1998B54}" type="slidenum">
              <a:rPr lang="en-US" smtClean="0"/>
              <a:pPr>
                <a:defRPr/>
              </a:pPr>
              <a:t>98</a:t>
            </a:fld>
            <a:endParaRPr lang="en-US"/>
          </a:p>
        </p:txBody>
      </p:sp>
      <p:pic>
        <p:nvPicPr>
          <p:cNvPr id="4" name="Picture 3" descr="co-sourced delivery-01.jpg"/>
          <p:cNvPicPr>
            <a:picLocks noChangeAspect="1"/>
          </p:cNvPicPr>
          <p:nvPr/>
        </p:nvPicPr>
        <p:blipFill rotWithShape="1">
          <a:blip r:embed="rId2">
            <a:extLst>
              <a:ext uri="{28A0092B-C50C-407E-A947-70E740481C1C}">
                <a14:useLocalDpi xmlns:a14="http://schemas.microsoft.com/office/drawing/2010/main" val="0"/>
              </a:ext>
            </a:extLst>
          </a:blip>
          <a:srcRect b="17924"/>
          <a:stretch/>
        </p:blipFill>
        <p:spPr>
          <a:xfrm>
            <a:off x="635000" y="1993433"/>
            <a:ext cx="11658600" cy="6617167"/>
          </a:xfrm>
          <a:prstGeom prst="rect">
            <a:avLst/>
          </a:prstGeom>
        </p:spPr>
      </p:pic>
    </p:spTree>
    <p:extLst>
      <p:ext uri="{BB962C8B-B14F-4D97-AF65-F5344CB8AC3E}">
        <p14:creationId xmlns:p14="http://schemas.microsoft.com/office/powerpoint/2010/main" val="22493895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482600" y="304800"/>
            <a:ext cx="11925300" cy="2914650"/>
          </a:xfrm>
        </p:spPr>
        <p:txBody>
          <a:bodyPr/>
          <a:lstStyle/>
          <a:p>
            <a:pPr>
              <a:defRPr/>
            </a:pPr>
            <a:r>
              <a:rPr lang="en-US" dirty="0" smtClean="0"/>
              <a:t>What is an</a:t>
            </a:r>
            <a:br>
              <a:rPr lang="en-US" dirty="0" smtClean="0"/>
            </a:br>
            <a:r>
              <a:rPr lang="en-US" dirty="0" smtClean="0"/>
              <a:t>inception?</a:t>
            </a:r>
          </a:p>
        </p:txBody>
      </p:sp>
      <p:sp>
        <p:nvSpPr>
          <p:cNvPr id="6" name="Slide Number Placeholder 3"/>
          <p:cNvSpPr>
            <a:spLocks noGrp="1"/>
          </p:cNvSpPr>
          <p:nvPr>
            <p:ph type="sldNum" sz="quarter" idx="10"/>
          </p:nvPr>
        </p:nvSpPr>
        <p:spPr/>
        <p:txBody>
          <a:bodyPr/>
          <a:lstStyle/>
          <a:p>
            <a:pPr>
              <a:defRPr/>
            </a:pPr>
            <a:fld id="{BD037EEB-FCE0-8746-B6C9-8797621432BC}" type="slidenum">
              <a:rPr lang="en-US"/>
              <a:pPr>
                <a:defRPr/>
              </a:pPr>
              <a:t>99</a:t>
            </a:fld>
            <a:endParaRPr lang="en-US"/>
          </a:p>
        </p:txBody>
      </p:sp>
    </p:spTree>
    <p:extLst>
      <p:ext uri="{BB962C8B-B14F-4D97-AF65-F5344CB8AC3E}">
        <p14:creationId xmlns:p14="http://schemas.microsoft.com/office/powerpoint/2010/main" val="31927944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2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2.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3.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4.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docProps/app.xml><?xml version="1.0" encoding="utf-8"?>
<Properties xmlns="http://schemas.openxmlformats.org/officeDocument/2006/extended-properties" xmlns:vt="http://schemas.openxmlformats.org/officeDocument/2006/docPropsVTypes">
  <Template>tw-ppt-template.potx</Template>
  <TotalTime>15854</TotalTime>
  <Pages>0</Pages>
  <Words>4591</Words>
  <Characters>0</Characters>
  <Application>Microsoft Macintosh PowerPoint</Application>
  <PresentationFormat>Custom</PresentationFormat>
  <Lines>0</Lines>
  <Paragraphs>1016</Paragraphs>
  <Slides>170</Slides>
  <Notes>12</Notes>
  <HiddenSlides>7</HiddenSlides>
  <MMClips>0</MMClips>
  <ScaleCrop>false</ScaleCrop>
  <HeadingPairs>
    <vt:vector size="4" baseType="variant">
      <vt:variant>
        <vt:lpstr>Theme</vt:lpstr>
      </vt:variant>
      <vt:variant>
        <vt:i4>2</vt:i4>
      </vt:variant>
      <vt:variant>
        <vt:lpstr>Slide Titles</vt:lpstr>
      </vt:variant>
      <vt:variant>
        <vt:i4>170</vt:i4>
      </vt:variant>
    </vt:vector>
  </HeadingPairs>
  <TitlesOfParts>
    <vt:vector size="172" baseType="lpstr">
      <vt:lpstr>2_TW - Black</vt:lpstr>
      <vt:lpstr>4_TW - Black</vt:lpstr>
      <vt:lpstr>AGILE FUNDAMENTALS</vt:lpstr>
      <vt:lpstr>Your trainers</vt:lpstr>
      <vt:lpstr>Kevin yeung</vt:lpstr>
      <vt:lpstr>Vivek prahlad</vt:lpstr>
      <vt:lpstr>Short Introductions</vt:lpstr>
      <vt:lpstr>Short Introductions</vt:lpstr>
      <vt:lpstr>exercise</vt:lpstr>
      <vt:lpstr>Ground rules</vt:lpstr>
      <vt:lpstr>agenda</vt:lpstr>
      <vt:lpstr>exercise</vt:lpstr>
      <vt:lpstr>Questions?</vt:lpstr>
      <vt:lpstr>exercise</vt:lpstr>
      <vt:lpstr>PowerPoint Presentation</vt:lpstr>
      <vt:lpstr>PowerPoint Presentation</vt:lpstr>
      <vt:lpstr>PowerPoint Presentation</vt:lpstr>
      <vt:lpstr>The “waterfall” diagram</vt:lpstr>
      <vt:lpstr>A waterfall release</vt:lpstr>
      <vt:lpstr>A waterfall release</vt:lpstr>
      <vt:lpstr>A waterfall release</vt:lpstr>
      <vt:lpstr>A waterfall release</vt:lpstr>
      <vt:lpstr>A waterfall release</vt:lpstr>
      <vt:lpstr>A waterfall release</vt:lpstr>
      <vt:lpstr>Agile Software development</vt:lpstr>
      <vt:lpstr>What is agile?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Manifesto for agile software development</vt:lpstr>
      <vt:lpstr>Twelve principles of agile software</vt:lpstr>
      <vt:lpstr>INTRODUCTion TO agile</vt:lpstr>
      <vt:lpstr>OUR APPROACH</vt:lpstr>
      <vt:lpstr>Design thinking and agile</vt:lpstr>
      <vt:lpstr>Design thinking and agile</vt:lpstr>
      <vt:lpstr>Waterfall vs. AGILE APPROACH</vt:lpstr>
      <vt:lpstr>From release to Story</vt:lpstr>
      <vt:lpstr>Waterfall vs. AGILE APPROACH</vt:lpstr>
      <vt:lpstr>Waterfall vs. AGILE APPROACH</vt:lpstr>
      <vt:lpstr>Waterfall vs. AGILE APPROACH</vt:lpstr>
      <vt:lpstr>The traditional triangle</vt:lpstr>
      <vt:lpstr>The agile triangle</vt:lpstr>
      <vt:lpstr>PowerPoint Presentation</vt:lpstr>
      <vt:lpstr>What agile is not</vt:lpstr>
      <vt:lpstr>It is not either-or</vt:lpstr>
      <vt:lpstr>Agile is not…</vt:lpstr>
      <vt:lpstr>What do agile teams look like?</vt:lpstr>
      <vt:lpstr>TRADITIONAL SILOS</vt:lpstr>
      <vt:lpstr>PowerPoint Presentation</vt:lpstr>
      <vt:lpstr>EMPOWERED TEAMS</vt:lpstr>
      <vt:lpstr>Questions?</vt:lpstr>
      <vt:lpstr>User stories</vt:lpstr>
      <vt:lpstr>User stories</vt:lpstr>
      <vt:lpstr>Why should I use them?</vt:lpstr>
      <vt:lpstr>What is in a user story</vt:lpstr>
      <vt:lpstr>PowerPoint Presentation</vt:lpstr>
      <vt:lpstr>Invest in stories</vt:lpstr>
      <vt:lpstr>Invest in stories</vt:lpstr>
      <vt:lpstr>Invest in stories</vt:lpstr>
      <vt:lpstr>Invest in stories</vt:lpstr>
      <vt:lpstr>Invest in stories</vt:lpstr>
      <vt:lpstr>Invest in stories</vt:lpstr>
      <vt:lpstr>Invest in stories</vt:lpstr>
      <vt:lpstr>Invest in stories</vt:lpstr>
      <vt:lpstr>Invest in stories</vt:lpstr>
      <vt:lpstr>Acceptance criteria</vt:lpstr>
      <vt:lpstr>Acceptance criteria</vt:lpstr>
      <vt:lpstr>What is not in a user story</vt:lpstr>
      <vt:lpstr>Story details at the right time</vt:lpstr>
      <vt:lpstr>Story breakdown </vt:lpstr>
      <vt:lpstr>Splitting by feature</vt:lpstr>
      <vt:lpstr>Splitting by priority</vt:lpstr>
      <vt:lpstr>Splitting by value</vt:lpstr>
      <vt:lpstr>Splitting by risk</vt:lpstr>
      <vt:lpstr>Splitting dependencies</vt:lpstr>
      <vt:lpstr>Slicing vertically</vt:lpstr>
      <vt:lpstr>Slicing vertically</vt:lpstr>
      <vt:lpstr>Working with personas</vt:lpstr>
      <vt:lpstr>Personas</vt:lpstr>
      <vt:lpstr>How to develop personas</vt:lpstr>
      <vt:lpstr>How to develop personas</vt:lpstr>
      <vt:lpstr>PowerPoint Presentation</vt:lpstr>
      <vt:lpstr>Roles VS. personas</vt:lpstr>
      <vt:lpstr>Questions?</vt:lpstr>
      <vt:lpstr>estimation</vt:lpstr>
      <vt:lpstr>Why estimate?</vt:lpstr>
      <vt:lpstr>What to estimate</vt:lpstr>
      <vt:lpstr>What to estimate</vt:lpstr>
      <vt:lpstr>How to estimate</vt:lpstr>
      <vt:lpstr>Good estimation practices</vt:lpstr>
      <vt:lpstr>Questions?</vt:lpstr>
      <vt:lpstr>exercise</vt:lpstr>
      <vt:lpstr>What does an agile project look like?</vt:lpstr>
      <vt:lpstr>What does an agile project look like</vt:lpstr>
      <vt:lpstr>What is an inception?</vt:lpstr>
      <vt:lpstr>How inceptions feel</vt:lpstr>
      <vt:lpstr>Inception objectives</vt:lpstr>
      <vt:lpstr>Fast and collaborative</vt:lpstr>
      <vt:lpstr>Our journey</vt:lpstr>
      <vt:lpstr>outcomes</vt:lpstr>
      <vt:lpstr>What we’ll do</vt:lpstr>
      <vt:lpstr>Create a shared vision</vt:lpstr>
      <vt:lpstr>Understand business vision</vt:lpstr>
      <vt:lpstr>User journeys and whiteboarding</vt:lpstr>
      <vt:lpstr>User experience design</vt:lpstr>
      <vt:lpstr>Collaborative design approach</vt:lpstr>
      <vt:lpstr>Understand and propose technical solution</vt:lpstr>
      <vt:lpstr>Technical approach</vt:lpstr>
      <vt:lpstr>Identify &amp; discuss features and stories</vt:lpstr>
      <vt:lpstr>PowerPoint Presentation</vt:lpstr>
      <vt:lpstr>estimation</vt:lpstr>
      <vt:lpstr>PowerPoint Presentation</vt:lpstr>
      <vt:lpstr>Prepare release plan</vt:lpstr>
      <vt:lpstr>Quick recap</vt:lpstr>
      <vt:lpstr>What to expect</vt:lpstr>
      <vt:lpstr>Inception deliverables</vt:lpstr>
      <vt:lpstr>Questions?</vt:lpstr>
      <vt:lpstr>Let’s get to delivery</vt:lpstr>
      <vt:lpstr>What does an agile project look like</vt:lpstr>
      <vt:lpstr>PowerPoint Presentation</vt:lpstr>
      <vt:lpstr>Initial requirements</vt:lpstr>
      <vt:lpstr>Product backlog</vt:lpstr>
      <vt:lpstr>Story map</vt:lpstr>
      <vt:lpstr>A story map on the wall</vt:lpstr>
      <vt:lpstr>NON-functional requirements</vt:lpstr>
      <vt:lpstr>NFR: what to do with them?</vt:lpstr>
      <vt:lpstr>Analysis and ux elaboration</vt:lpstr>
      <vt:lpstr>Analysis and ux elaboration</vt:lpstr>
      <vt:lpstr>PowerPoint Presentation</vt:lpstr>
      <vt:lpstr>PowerPoint Presentation</vt:lpstr>
      <vt:lpstr>Estimation and prioritization</vt:lpstr>
      <vt:lpstr>Iteration planning meeting</vt:lpstr>
      <vt:lpstr>Stand-up meeting</vt:lpstr>
      <vt:lpstr>PowerPoint Presentation</vt:lpstr>
      <vt:lpstr>PowerPoint Presentation</vt:lpstr>
      <vt:lpstr>PowerPoint Presentation</vt:lpstr>
      <vt:lpstr>Story kick-off</vt:lpstr>
      <vt:lpstr>Development</vt:lpstr>
      <vt:lpstr>Handover to test</vt:lpstr>
      <vt:lpstr>testing</vt:lpstr>
      <vt:lpstr>Story acceptance</vt:lpstr>
      <vt:lpstr>Showcase</vt:lpstr>
      <vt:lpstr>RELEASE</vt:lpstr>
      <vt:lpstr>Retrospective</vt:lpstr>
      <vt:lpstr>Retrospective  Prime directive</vt:lpstr>
      <vt:lpstr>Wrapping up the iteration</vt:lpstr>
      <vt:lpstr>Questions?</vt:lpstr>
      <vt:lpstr>Planning and tracking</vt:lpstr>
      <vt:lpstr>Story wall</vt:lpstr>
      <vt:lpstr>Burn down</vt:lpstr>
      <vt:lpstr>Burn up</vt:lpstr>
      <vt:lpstr>Managing risks</vt:lpstr>
      <vt:lpstr>How to Derive a Planning Velocity</vt:lpstr>
      <vt:lpstr>How long will the project take?</vt:lpstr>
      <vt:lpstr>Raw velocity</vt:lpstr>
      <vt:lpstr>Velocity Adjustment: Risk</vt:lpstr>
      <vt:lpstr>Velocity Adjustment: ramp up</vt:lpstr>
      <vt:lpstr>Velocity Adjustment: onboarding</vt:lpstr>
      <vt:lpstr>Velocity Adjustment: Time-off</vt:lpstr>
      <vt:lpstr>Non-development time</vt:lpstr>
      <vt:lpstr>The card wall</vt:lpstr>
      <vt:lpstr>Questions?</vt:lpstr>
      <vt:lpstr>Wrapping up on the project life</vt:lpstr>
      <vt:lpstr>It starts with the inception…</vt:lpstr>
      <vt:lpstr>…And iterates throughout the project</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subject/>
  <dc:creator/>
  <cp:keywords/>
  <dc:description/>
  <cp:lastModifiedBy>Vivek Prahlad</cp:lastModifiedBy>
  <cp:revision>261</cp:revision>
  <dcterms:modified xsi:type="dcterms:W3CDTF">2014-04-18T13:49:19Z</dcterms:modified>
</cp:coreProperties>
</file>